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1" r:id="rId14"/>
    <p:sldId id="270"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87667-EC07-43A7-BF01-96D236AEEF7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NG"/>
        </a:p>
      </dgm:t>
    </dgm:pt>
    <dgm:pt modelId="{DE6C770E-99E4-4D6C-A605-CE6B9B4830CD}">
      <dgm:prSet phldrT="[Text]"/>
      <dgm:spPr/>
      <dgm:t>
        <a:bodyPr/>
        <a:lstStyle/>
        <a:p>
          <a:r>
            <a:rPr lang="en-GB" dirty="0"/>
            <a:t>Phase 1</a:t>
          </a:r>
          <a:endParaRPr lang="en-NG" dirty="0"/>
        </a:p>
      </dgm:t>
    </dgm:pt>
    <dgm:pt modelId="{3334579F-E36B-49E4-9635-0C2C3EA55120}" type="parTrans" cxnId="{34956491-D0A3-467F-8288-093F3FD1BB57}">
      <dgm:prSet/>
      <dgm:spPr/>
      <dgm:t>
        <a:bodyPr/>
        <a:lstStyle/>
        <a:p>
          <a:endParaRPr lang="en-NG"/>
        </a:p>
      </dgm:t>
    </dgm:pt>
    <dgm:pt modelId="{4133C901-E278-4721-9121-A0ED9343097B}" type="sibTrans" cxnId="{34956491-D0A3-467F-8288-093F3FD1BB57}">
      <dgm:prSet/>
      <dgm:spPr/>
      <dgm:t>
        <a:bodyPr/>
        <a:lstStyle/>
        <a:p>
          <a:endParaRPr lang="en-NG"/>
        </a:p>
      </dgm:t>
    </dgm:pt>
    <dgm:pt modelId="{5C8D8AFB-C95C-4F76-8800-28954A4F9EED}">
      <dgm:prSet phldrT="[Text]" custT="1"/>
      <dgm:spPr/>
      <dgm:t>
        <a:bodyPr/>
        <a:lstStyle/>
        <a:p>
          <a:r>
            <a:rPr lang="en-GB" sz="1800" b="1" dirty="0"/>
            <a:t>Data Collection</a:t>
          </a:r>
          <a:endParaRPr lang="en-NG" sz="1800" b="1" dirty="0"/>
        </a:p>
      </dgm:t>
    </dgm:pt>
    <dgm:pt modelId="{075BBF63-192A-4C47-9A07-B2DCA9E947FF}" type="parTrans" cxnId="{972107F6-C74C-4D39-AEED-3296842BAF80}">
      <dgm:prSet/>
      <dgm:spPr/>
      <dgm:t>
        <a:bodyPr/>
        <a:lstStyle/>
        <a:p>
          <a:endParaRPr lang="en-NG"/>
        </a:p>
      </dgm:t>
    </dgm:pt>
    <dgm:pt modelId="{6BC62808-1912-4D5D-BF09-A5BC31BF73E3}" type="sibTrans" cxnId="{972107F6-C74C-4D39-AEED-3296842BAF80}">
      <dgm:prSet/>
      <dgm:spPr/>
      <dgm:t>
        <a:bodyPr/>
        <a:lstStyle/>
        <a:p>
          <a:endParaRPr lang="en-NG"/>
        </a:p>
      </dgm:t>
    </dgm:pt>
    <dgm:pt modelId="{90DF7104-E5A8-428B-9B45-AEB69B3DAED3}">
      <dgm:prSet phldrT="[Text]"/>
      <dgm:spPr/>
      <dgm:t>
        <a:bodyPr/>
        <a:lstStyle/>
        <a:p>
          <a:pPr>
            <a:buFont typeface="+mj-lt"/>
            <a:buAutoNum type="arabicPeriod"/>
          </a:pPr>
          <a:r>
            <a:rPr lang="en-GB" sz="1100" dirty="0"/>
            <a:t>Establishment of Policy Goal: Both primary and secondary goals need to be specified</a:t>
          </a:r>
          <a:endParaRPr lang="en-NG" sz="1100" dirty="0"/>
        </a:p>
      </dgm:t>
    </dgm:pt>
    <dgm:pt modelId="{95B5BB89-07A8-4A70-A74E-F6DBBD0562AD}" type="parTrans" cxnId="{C0F0FFC2-2ABA-469D-9107-0A0280DC93D0}">
      <dgm:prSet/>
      <dgm:spPr/>
      <dgm:t>
        <a:bodyPr/>
        <a:lstStyle/>
        <a:p>
          <a:endParaRPr lang="en-NG"/>
        </a:p>
      </dgm:t>
    </dgm:pt>
    <dgm:pt modelId="{01595B31-BF36-45C4-AA49-C6EFD980DEAB}" type="sibTrans" cxnId="{C0F0FFC2-2ABA-469D-9107-0A0280DC93D0}">
      <dgm:prSet/>
      <dgm:spPr/>
      <dgm:t>
        <a:bodyPr/>
        <a:lstStyle/>
        <a:p>
          <a:endParaRPr lang="en-NG"/>
        </a:p>
      </dgm:t>
    </dgm:pt>
    <dgm:pt modelId="{39BA3775-06ED-4FEF-99D0-2707B1370D39}">
      <dgm:prSet phldrT="[Text]"/>
      <dgm:spPr/>
      <dgm:t>
        <a:bodyPr/>
        <a:lstStyle/>
        <a:p>
          <a:r>
            <a:rPr lang="en-GB" dirty="0"/>
            <a:t>Phase 4</a:t>
          </a:r>
          <a:endParaRPr lang="en-NG" dirty="0"/>
        </a:p>
      </dgm:t>
    </dgm:pt>
    <dgm:pt modelId="{8FEBD459-82F2-45DF-A046-92F5E18A9552}" type="parTrans" cxnId="{01B849FC-7797-4FC2-A746-72083CD4508C}">
      <dgm:prSet/>
      <dgm:spPr/>
      <dgm:t>
        <a:bodyPr/>
        <a:lstStyle/>
        <a:p>
          <a:endParaRPr lang="en-NG"/>
        </a:p>
      </dgm:t>
    </dgm:pt>
    <dgm:pt modelId="{6B08C5F9-1AFA-4C22-B9AC-5529F3FC6F7A}" type="sibTrans" cxnId="{01B849FC-7797-4FC2-A746-72083CD4508C}">
      <dgm:prSet/>
      <dgm:spPr/>
      <dgm:t>
        <a:bodyPr/>
        <a:lstStyle/>
        <a:p>
          <a:endParaRPr lang="en-NG"/>
        </a:p>
      </dgm:t>
    </dgm:pt>
    <dgm:pt modelId="{C58CE0BA-AA2E-4B48-8FF6-C2F0FD0B4081}">
      <dgm:prSet phldrT="[Text]" custT="1"/>
      <dgm:spPr/>
      <dgm:t>
        <a:bodyPr/>
        <a:lstStyle/>
        <a:p>
          <a:r>
            <a:rPr lang="en-GB" sz="2000" dirty="0"/>
            <a:t>Policy Implementation</a:t>
          </a:r>
          <a:endParaRPr lang="en-NG" sz="2000" dirty="0"/>
        </a:p>
      </dgm:t>
    </dgm:pt>
    <dgm:pt modelId="{9C655CC3-01DD-4B42-AF14-ED5ABE00FC32}" type="parTrans" cxnId="{BAE98267-6244-43EA-AC07-1EED72C8601B}">
      <dgm:prSet/>
      <dgm:spPr/>
      <dgm:t>
        <a:bodyPr/>
        <a:lstStyle/>
        <a:p>
          <a:endParaRPr lang="en-NG"/>
        </a:p>
      </dgm:t>
    </dgm:pt>
    <dgm:pt modelId="{DEDCC460-CCF0-4E76-BFB0-4D5E1F868E37}" type="sibTrans" cxnId="{BAE98267-6244-43EA-AC07-1EED72C8601B}">
      <dgm:prSet/>
      <dgm:spPr/>
      <dgm:t>
        <a:bodyPr/>
        <a:lstStyle/>
        <a:p>
          <a:endParaRPr lang="en-NG"/>
        </a:p>
      </dgm:t>
    </dgm:pt>
    <dgm:pt modelId="{730F2C9F-20C7-41C2-8601-5087A886F3E7}">
      <dgm:prSet phldrT="[Text]"/>
      <dgm:spPr/>
      <dgm:t>
        <a:bodyPr/>
        <a:lstStyle/>
        <a:p>
          <a:r>
            <a:rPr lang="en-GB" dirty="0"/>
            <a:t>Phase 5</a:t>
          </a:r>
          <a:endParaRPr lang="en-NG" dirty="0"/>
        </a:p>
      </dgm:t>
    </dgm:pt>
    <dgm:pt modelId="{C4157FDC-5CE3-4B98-B969-11569E2F6708}" type="parTrans" cxnId="{EC4D9F6E-5725-427C-948E-B88FA0B2CACF}">
      <dgm:prSet/>
      <dgm:spPr/>
      <dgm:t>
        <a:bodyPr/>
        <a:lstStyle/>
        <a:p>
          <a:endParaRPr lang="en-NG"/>
        </a:p>
      </dgm:t>
    </dgm:pt>
    <dgm:pt modelId="{34215B14-6F52-47AC-BDB7-72EAD937B93F}" type="sibTrans" cxnId="{EC4D9F6E-5725-427C-948E-B88FA0B2CACF}">
      <dgm:prSet/>
      <dgm:spPr/>
      <dgm:t>
        <a:bodyPr/>
        <a:lstStyle/>
        <a:p>
          <a:endParaRPr lang="en-NG"/>
        </a:p>
      </dgm:t>
    </dgm:pt>
    <dgm:pt modelId="{F0091EC6-ED95-474E-90DA-4758495FCEC2}">
      <dgm:prSet phldrT="[Text]" custT="1"/>
      <dgm:spPr/>
      <dgm:t>
        <a:bodyPr/>
        <a:lstStyle/>
        <a:p>
          <a:r>
            <a:rPr lang="en-GB" sz="2000" dirty="0"/>
            <a:t>Monitoring and evaluation</a:t>
          </a:r>
          <a:endParaRPr lang="en-NG" sz="2000" dirty="0"/>
        </a:p>
      </dgm:t>
    </dgm:pt>
    <dgm:pt modelId="{8775A2A0-CEEC-4555-8685-7691EB18882D}" type="parTrans" cxnId="{C19C21E6-261D-43FE-AF2C-A74474C1688C}">
      <dgm:prSet/>
      <dgm:spPr/>
      <dgm:t>
        <a:bodyPr/>
        <a:lstStyle/>
        <a:p>
          <a:endParaRPr lang="en-NG"/>
        </a:p>
      </dgm:t>
    </dgm:pt>
    <dgm:pt modelId="{8817F337-4AC1-4366-B5F6-FC35B3C458E9}" type="sibTrans" cxnId="{C19C21E6-261D-43FE-AF2C-A74474C1688C}">
      <dgm:prSet/>
      <dgm:spPr/>
      <dgm:t>
        <a:bodyPr/>
        <a:lstStyle/>
        <a:p>
          <a:endParaRPr lang="en-NG"/>
        </a:p>
      </dgm:t>
    </dgm:pt>
    <dgm:pt modelId="{1A2FF399-7704-4910-A83E-2DA091F691EC}">
      <dgm:prSet/>
      <dgm:spPr/>
      <dgm:t>
        <a:bodyPr/>
        <a:lstStyle/>
        <a:p>
          <a:r>
            <a:rPr lang="en-GB" dirty="0"/>
            <a:t>Phase 3</a:t>
          </a:r>
          <a:endParaRPr lang="en-NG" dirty="0"/>
        </a:p>
      </dgm:t>
    </dgm:pt>
    <dgm:pt modelId="{ADA34AEE-C2F0-47B3-8CEA-06030A1C571D}" type="parTrans" cxnId="{0BF8A10A-DCE7-43E9-BE83-D58396853F8E}">
      <dgm:prSet/>
      <dgm:spPr/>
      <dgm:t>
        <a:bodyPr/>
        <a:lstStyle/>
        <a:p>
          <a:endParaRPr lang="en-NG"/>
        </a:p>
      </dgm:t>
    </dgm:pt>
    <dgm:pt modelId="{66273ECF-E906-44E0-9731-04889AFE6D29}" type="sibTrans" cxnId="{0BF8A10A-DCE7-43E9-BE83-D58396853F8E}">
      <dgm:prSet/>
      <dgm:spPr/>
      <dgm:t>
        <a:bodyPr/>
        <a:lstStyle/>
        <a:p>
          <a:endParaRPr lang="en-NG"/>
        </a:p>
      </dgm:t>
    </dgm:pt>
    <dgm:pt modelId="{A0B1519E-347C-4015-A785-A229009BEE5A}">
      <dgm:prSet/>
      <dgm:spPr/>
      <dgm:t>
        <a:bodyPr/>
        <a:lstStyle/>
        <a:p>
          <a:pPr>
            <a:buFont typeface="+mj-lt"/>
            <a:buAutoNum type="arabicPeriod"/>
          </a:pPr>
          <a:r>
            <a:rPr lang="en-GB" sz="1100" dirty="0"/>
            <a:t>•Identification of Base line Conditions: Institutional and environmenta; Mandate and power level; </a:t>
          </a:r>
          <a:endParaRPr lang="en-NG" sz="1100" dirty="0"/>
        </a:p>
      </dgm:t>
    </dgm:pt>
    <dgm:pt modelId="{E255E511-2734-4ACA-B7F4-3C845B0ACBE0}" type="parTrans" cxnId="{88E8DFC5-0568-48CC-9AFE-DD8202D0C023}">
      <dgm:prSet/>
      <dgm:spPr/>
      <dgm:t>
        <a:bodyPr/>
        <a:lstStyle/>
        <a:p>
          <a:endParaRPr lang="en-NG"/>
        </a:p>
      </dgm:t>
    </dgm:pt>
    <dgm:pt modelId="{6C23D119-349A-4C28-9DC3-6DBACFE0340B}" type="sibTrans" cxnId="{88E8DFC5-0568-48CC-9AFE-DD8202D0C023}">
      <dgm:prSet/>
      <dgm:spPr/>
      <dgm:t>
        <a:bodyPr/>
        <a:lstStyle/>
        <a:p>
          <a:endParaRPr lang="en-NG"/>
        </a:p>
      </dgm:t>
    </dgm:pt>
    <dgm:pt modelId="{2CD51694-B5F0-4405-A11F-CFD1DCE62E4D}">
      <dgm:prSet/>
      <dgm:spPr/>
      <dgm:t>
        <a:bodyPr/>
        <a:lstStyle/>
        <a:p>
          <a:pPr>
            <a:buFont typeface="+mj-lt"/>
            <a:buAutoNum type="arabicPeriod"/>
          </a:pPr>
          <a:r>
            <a:rPr lang="en-GB" sz="1100" dirty="0"/>
            <a:t>Factional analysis; Long term viability of policy</a:t>
          </a:r>
          <a:endParaRPr lang="en-NG" sz="1100" dirty="0"/>
        </a:p>
      </dgm:t>
    </dgm:pt>
    <dgm:pt modelId="{92B563CA-5E80-4DF8-A27E-57E7A4F4E60A}" type="parTrans" cxnId="{C1ADD30A-B270-4061-AD3C-A9D88AFDCD3F}">
      <dgm:prSet/>
      <dgm:spPr/>
      <dgm:t>
        <a:bodyPr/>
        <a:lstStyle/>
        <a:p>
          <a:endParaRPr lang="en-NG"/>
        </a:p>
      </dgm:t>
    </dgm:pt>
    <dgm:pt modelId="{3B5B992D-616F-4E71-9F05-DA9883B2394C}" type="sibTrans" cxnId="{C1ADD30A-B270-4061-AD3C-A9D88AFDCD3F}">
      <dgm:prSet/>
      <dgm:spPr/>
      <dgm:t>
        <a:bodyPr/>
        <a:lstStyle/>
        <a:p>
          <a:endParaRPr lang="en-NG"/>
        </a:p>
      </dgm:t>
    </dgm:pt>
    <dgm:pt modelId="{63833678-BADF-47D3-844A-F3511D979E7B}">
      <dgm:prSet/>
      <dgm:spPr/>
      <dgm:t>
        <a:bodyPr/>
        <a:lstStyle/>
        <a:p>
          <a:r>
            <a:rPr lang="en-GB" dirty="0"/>
            <a:t>Phase 2</a:t>
          </a:r>
          <a:endParaRPr lang="en-NG" dirty="0"/>
        </a:p>
      </dgm:t>
    </dgm:pt>
    <dgm:pt modelId="{E742689E-8EF3-423E-B777-6F650964DEB5}" type="sibTrans" cxnId="{89D9BBC3-F414-4451-B6EF-FBEB68CAFBD7}">
      <dgm:prSet/>
      <dgm:spPr/>
      <dgm:t>
        <a:bodyPr/>
        <a:lstStyle/>
        <a:p>
          <a:endParaRPr lang="en-NG"/>
        </a:p>
      </dgm:t>
    </dgm:pt>
    <dgm:pt modelId="{A5F2A0EE-C058-4662-BCFE-01F2D8B17E93}" type="parTrans" cxnId="{89D9BBC3-F414-4451-B6EF-FBEB68CAFBD7}">
      <dgm:prSet/>
      <dgm:spPr/>
      <dgm:t>
        <a:bodyPr/>
        <a:lstStyle/>
        <a:p>
          <a:endParaRPr lang="en-NG"/>
        </a:p>
      </dgm:t>
    </dgm:pt>
    <dgm:pt modelId="{4C0309CB-79D5-489F-854E-0ADBF00D13E2}">
      <dgm:prSet custT="1"/>
      <dgm:spPr/>
      <dgm:t>
        <a:bodyPr/>
        <a:lstStyle/>
        <a:p>
          <a:r>
            <a:rPr lang="en-GB" sz="2000" dirty="0"/>
            <a:t>Development of Initial Policy proposal</a:t>
          </a:r>
          <a:endParaRPr lang="en-NG" sz="2000" dirty="0"/>
        </a:p>
      </dgm:t>
    </dgm:pt>
    <dgm:pt modelId="{4664FE70-7595-48AB-BA67-19DFB61F7DB2}" type="parTrans" cxnId="{FDAB3454-7396-4E17-ACAC-14AC54F6E82C}">
      <dgm:prSet/>
      <dgm:spPr/>
      <dgm:t>
        <a:bodyPr/>
        <a:lstStyle/>
        <a:p>
          <a:endParaRPr lang="en-NG"/>
        </a:p>
      </dgm:t>
    </dgm:pt>
    <dgm:pt modelId="{DB46128D-A2EE-4F30-9C2A-39F0C2F73BC0}" type="sibTrans" cxnId="{FDAB3454-7396-4E17-ACAC-14AC54F6E82C}">
      <dgm:prSet/>
      <dgm:spPr/>
      <dgm:t>
        <a:bodyPr/>
        <a:lstStyle/>
        <a:p>
          <a:endParaRPr lang="en-NG"/>
        </a:p>
      </dgm:t>
    </dgm:pt>
    <dgm:pt modelId="{B23E4352-EE19-4DBE-98A9-D88B3C4D79A9}">
      <dgm:prSet/>
      <dgm:spPr/>
      <dgm:t>
        <a:bodyPr/>
        <a:lstStyle/>
        <a:p>
          <a:endParaRPr lang="en-NG" sz="1100" dirty="0"/>
        </a:p>
      </dgm:t>
    </dgm:pt>
    <dgm:pt modelId="{1702A079-6A48-4AFC-AFF6-68E88E6A09FF}" type="parTrans" cxnId="{7E19AEC1-812D-4F66-A9C7-40B1F0E8A2C4}">
      <dgm:prSet/>
      <dgm:spPr/>
      <dgm:t>
        <a:bodyPr/>
        <a:lstStyle/>
        <a:p>
          <a:endParaRPr lang="en-NG"/>
        </a:p>
      </dgm:t>
    </dgm:pt>
    <dgm:pt modelId="{75F57FB7-313C-44CD-8ECD-EC438127E42A}" type="sibTrans" cxnId="{7E19AEC1-812D-4F66-A9C7-40B1F0E8A2C4}">
      <dgm:prSet/>
      <dgm:spPr/>
      <dgm:t>
        <a:bodyPr/>
        <a:lstStyle/>
        <a:p>
          <a:endParaRPr lang="en-NG"/>
        </a:p>
      </dgm:t>
    </dgm:pt>
    <dgm:pt modelId="{95D5F6D5-926E-44C7-9B32-F4D78637ECA2}">
      <dgm:prSet custT="1"/>
      <dgm:spPr/>
      <dgm:t>
        <a:bodyPr/>
        <a:lstStyle/>
        <a:p>
          <a:r>
            <a:rPr lang="en-GB" sz="2000" dirty="0"/>
            <a:t>Stakeholders engagement</a:t>
          </a:r>
          <a:endParaRPr lang="en-NG" sz="2000" dirty="0"/>
        </a:p>
      </dgm:t>
    </dgm:pt>
    <dgm:pt modelId="{1AE41B1A-CBF7-420C-AB64-71171520B428}" type="parTrans" cxnId="{8D6CB0B9-350D-44D2-BCC9-9E1BA245241D}">
      <dgm:prSet/>
      <dgm:spPr/>
      <dgm:t>
        <a:bodyPr/>
        <a:lstStyle/>
        <a:p>
          <a:endParaRPr lang="en-NG"/>
        </a:p>
      </dgm:t>
    </dgm:pt>
    <dgm:pt modelId="{3C5774C1-A84D-4469-A470-9BBE1E8988E9}" type="sibTrans" cxnId="{8D6CB0B9-350D-44D2-BCC9-9E1BA245241D}">
      <dgm:prSet/>
      <dgm:spPr/>
      <dgm:t>
        <a:bodyPr/>
        <a:lstStyle/>
        <a:p>
          <a:endParaRPr lang="en-NG"/>
        </a:p>
      </dgm:t>
    </dgm:pt>
    <dgm:pt modelId="{8C255C61-6351-4552-B4B9-365353179EC8}" type="pres">
      <dgm:prSet presAssocID="{CCE87667-EC07-43A7-BF01-96D236AEEF77}" presName="linearFlow" presStyleCnt="0">
        <dgm:presLayoutVars>
          <dgm:dir/>
          <dgm:animLvl val="lvl"/>
          <dgm:resizeHandles val="exact"/>
        </dgm:presLayoutVars>
      </dgm:prSet>
      <dgm:spPr/>
    </dgm:pt>
    <dgm:pt modelId="{94574163-FB9B-4236-8CA2-FD768F403F43}" type="pres">
      <dgm:prSet presAssocID="{DE6C770E-99E4-4D6C-A605-CE6B9B4830CD}" presName="composite" presStyleCnt="0"/>
      <dgm:spPr/>
    </dgm:pt>
    <dgm:pt modelId="{D661A257-9CA1-4121-B684-D626977EC041}" type="pres">
      <dgm:prSet presAssocID="{DE6C770E-99E4-4D6C-A605-CE6B9B4830CD}" presName="parentText" presStyleLbl="alignNode1" presStyleIdx="0" presStyleCnt="5" custScaleX="96271">
        <dgm:presLayoutVars>
          <dgm:chMax val="1"/>
          <dgm:bulletEnabled val="1"/>
        </dgm:presLayoutVars>
      </dgm:prSet>
      <dgm:spPr/>
    </dgm:pt>
    <dgm:pt modelId="{9DC4981D-3D6A-45C7-B858-4BC0DA5F6FA3}" type="pres">
      <dgm:prSet presAssocID="{DE6C770E-99E4-4D6C-A605-CE6B9B4830CD}" presName="descendantText" presStyleLbl="alignAcc1" presStyleIdx="0" presStyleCnt="5">
        <dgm:presLayoutVars>
          <dgm:bulletEnabled val="1"/>
        </dgm:presLayoutVars>
      </dgm:prSet>
      <dgm:spPr/>
    </dgm:pt>
    <dgm:pt modelId="{4D074B2E-59B0-4964-8B3D-E44EC9F88AF8}" type="pres">
      <dgm:prSet presAssocID="{4133C901-E278-4721-9121-A0ED9343097B}" presName="sp" presStyleCnt="0"/>
      <dgm:spPr/>
    </dgm:pt>
    <dgm:pt modelId="{CFB38987-3D5A-4E6D-AFFD-6B8929018D1F}" type="pres">
      <dgm:prSet presAssocID="{63833678-BADF-47D3-844A-F3511D979E7B}" presName="composite" presStyleCnt="0"/>
      <dgm:spPr/>
    </dgm:pt>
    <dgm:pt modelId="{FAA28A7B-19CD-4ECE-AB3E-8846DBE39961}" type="pres">
      <dgm:prSet presAssocID="{63833678-BADF-47D3-844A-F3511D979E7B}" presName="parentText" presStyleLbl="alignNode1" presStyleIdx="1" presStyleCnt="5">
        <dgm:presLayoutVars>
          <dgm:chMax val="1"/>
          <dgm:bulletEnabled val="1"/>
        </dgm:presLayoutVars>
      </dgm:prSet>
      <dgm:spPr/>
    </dgm:pt>
    <dgm:pt modelId="{08E0D4D9-DF40-4EB4-A7C6-6E098AD42627}" type="pres">
      <dgm:prSet presAssocID="{63833678-BADF-47D3-844A-F3511D979E7B}" presName="descendantText" presStyleLbl="alignAcc1" presStyleIdx="1" presStyleCnt="5" custLinFactNeighborX="-424">
        <dgm:presLayoutVars>
          <dgm:bulletEnabled val="1"/>
        </dgm:presLayoutVars>
      </dgm:prSet>
      <dgm:spPr/>
    </dgm:pt>
    <dgm:pt modelId="{CB42E296-040C-4FF7-8EB7-A8576B4A3A9F}" type="pres">
      <dgm:prSet presAssocID="{E742689E-8EF3-423E-B777-6F650964DEB5}" presName="sp" presStyleCnt="0"/>
      <dgm:spPr/>
    </dgm:pt>
    <dgm:pt modelId="{345C1539-767E-4E0E-9386-811ACB76FCA8}" type="pres">
      <dgm:prSet presAssocID="{1A2FF399-7704-4910-A83E-2DA091F691EC}" presName="composite" presStyleCnt="0"/>
      <dgm:spPr/>
    </dgm:pt>
    <dgm:pt modelId="{D16E49C3-4A2F-4E85-BB3F-C51599BFAD9D}" type="pres">
      <dgm:prSet presAssocID="{1A2FF399-7704-4910-A83E-2DA091F691EC}" presName="parentText" presStyleLbl="alignNode1" presStyleIdx="2" presStyleCnt="5">
        <dgm:presLayoutVars>
          <dgm:chMax val="1"/>
          <dgm:bulletEnabled val="1"/>
        </dgm:presLayoutVars>
      </dgm:prSet>
      <dgm:spPr/>
    </dgm:pt>
    <dgm:pt modelId="{E4AE9D3C-3BE1-4C38-A2EC-4DF44C6981F2}" type="pres">
      <dgm:prSet presAssocID="{1A2FF399-7704-4910-A83E-2DA091F691EC}" presName="descendantText" presStyleLbl="alignAcc1" presStyleIdx="2" presStyleCnt="5" custScaleX="100000" custLinFactNeighborX="-424" custLinFactNeighborY="-4946">
        <dgm:presLayoutVars>
          <dgm:bulletEnabled val="1"/>
        </dgm:presLayoutVars>
      </dgm:prSet>
      <dgm:spPr/>
    </dgm:pt>
    <dgm:pt modelId="{C28E495E-1C72-4F43-9563-21772BEA8AF9}" type="pres">
      <dgm:prSet presAssocID="{66273ECF-E906-44E0-9731-04889AFE6D29}" presName="sp" presStyleCnt="0"/>
      <dgm:spPr/>
    </dgm:pt>
    <dgm:pt modelId="{A8EA2B4F-A247-4165-BEB8-B1995DAB3F8A}" type="pres">
      <dgm:prSet presAssocID="{39BA3775-06ED-4FEF-99D0-2707B1370D39}" presName="composite" presStyleCnt="0"/>
      <dgm:spPr/>
    </dgm:pt>
    <dgm:pt modelId="{08A9BF72-648D-47EC-B879-D8434025D74C}" type="pres">
      <dgm:prSet presAssocID="{39BA3775-06ED-4FEF-99D0-2707B1370D39}" presName="parentText" presStyleLbl="alignNode1" presStyleIdx="3" presStyleCnt="5">
        <dgm:presLayoutVars>
          <dgm:chMax val="1"/>
          <dgm:bulletEnabled val="1"/>
        </dgm:presLayoutVars>
      </dgm:prSet>
      <dgm:spPr/>
    </dgm:pt>
    <dgm:pt modelId="{42CB58F4-AEFC-40B2-B87A-967918F3523C}" type="pres">
      <dgm:prSet presAssocID="{39BA3775-06ED-4FEF-99D0-2707B1370D39}" presName="descendantText" presStyleLbl="alignAcc1" presStyleIdx="3" presStyleCnt="5" custLinFactNeighborX="-424" custLinFactNeighborY="-7292">
        <dgm:presLayoutVars>
          <dgm:bulletEnabled val="1"/>
        </dgm:presLayoutVars>
      </dgm:prSet>
      <dgm:spPr/>
    </dgm:pt>
    <dgm:pt modelId="{2DFC5252-36C3-4E0F-A83C-AC1875CBDA86}" type="pres">
      <dgm:prSet presAssocID="{6B08C5F9-1AFA-4C22-B9AC-5529F3FC6F7A}" presName="sp" presStyleCnt="0"/>
      <dgm:spPr/>
    </dgm:pt>
    <dgm:pt modelId="{C1D606D0-A4E9-429E-AF2A-7601C891EDEF}" type="pres">
      <dgm:prSet presAssocID="{730F2C9F-20C7-41C2-8601-5087A886F3E7}" presName="composite" presStyleCnt="0"/>
      <dgm:spPr/>
    </dgm:pt>
    <dgm:pt modelId="{F57E9EB3-9CE4-4C46-B203-3AA8792974EB}" type="pres">
      <dgm:prSet presAssocID="{730F2C9F-20C7-41C2-8601-5087A886F3E7}" presName="parentText" presStyleLbl="alignNode1" presStyleIdx="4" presStyleCnt="5">
        <dgm:presLayoutVars>
          <dgm:chMax val="1"/>
          <dgm:bulletEnabled val="1"/>
        </dgm:presLayoutVars>
      </dgm:prSet>
      <dgm:spPr/>
    </dgm:pt>
    <dgm:pt modelId="{FEF5286F-C0A5-4CD1-81FA-FCAB14C5ABDF}" type="pres">
      <dgm:prSet presAssocID="{730F2C9F-20C7-41C2-8601-5087A886F3E7}" presName="descendantText" presStyleLbl="alignAcc1" presStyleIdx="4" presStyleCnt="5" custLinFactNeighborX="-424" custLinFactNeighborY="-3646">
        <dgm:presLayoutVars>
          <dgm:bulletEnabled val="1"/>
        </dgm:presLayoutVars>
      </dgm:prSet>
      <dgm:spPr/>
    </dgm:pt>
  </dgm:ptLst>
  <dgm:cxnLst>
    <dgm:cxn modelId="{0BF8A10A-DCE7-43E9-BE83-D58396853F8E}" srcId="{CCE87667-EC07-43A7-BF01-96D236AEEF77}" destId="{1A2FF399-7704-4910-A83E-2DA091F691EC}" srcOrd="2" destOrd="0" parTransId="{ADA34AEE-C2F0-47B3-8CEA-06030A1C571D}" sibTransId="{66273ECF-E906-44E0-9731-04889AFE6D29}"/>
    <dgm:cxn modelId="{C1ADD30A-B270-4061-AD3C-A9D88AFDCD3F}" srcId="{DE6C770E-99E4-4D6C-A605-CE6B9B4830CD}" destId="{2CD51694-B5F0-4405-A11F-CFD1DCE62E4D}" srcOrd="3" destOrd="0" parTransId="{92B563CA-5E80-4DF8-A27E-57E7A4F4E60A}" sibTransId="{3B5B992D-616F-4E71-9F05-DA9883B2394C}"/>
    <dgm:cxn modelId="{8FB43030-BD1C-48E2-88EE-2BC09CB9DC80}" type="presOf" srcId="{B23E4352-EE19-4DBE-98A9-D88B3C4D79A9}" destId="{08E0D4D9-DF40-4EB4-A7C6-6E098AD42627}" srcOrd="0" destOrd="1" presId="urn:microsoft.com/office/officeart/2005/8/layout/chevron2"/>
    <dgm:cxn modelId="{2333763E-C3C3-4747-9B53-5F567B015134}" type="presOf" srcId="{1A2FF399-7704-4910-A83E-2DA091F691EC}" destId="{D16E49C3-4A2F-4E85-BB3F-C51599BFAD9D}" srcOrd="0" destOrd="0" presId="urn:microsoft.com/office/officeart/2005/8/layout/chevron2"/>
    <dgm:cxn modelId="{A6BFC041-6601-4349-820A-091B5C88AC95}" type="presOf" srcId="{A0B1519E-347C-4015-A785-A229009BEE5A}" destId="{9DC4981D-3D6A-45C7-B858-4BC0DA5F6FA3}" srcOrd="0" destOrd="2" presId="urn:microsoft.com/office/officeart/2005/8/layout/chevron2"/>
    <dgm:cxn modelId="{BAE98267-6244-43EA-AC07-1EED72C8601B}" srcId="{39BA3775-06ED-4FEF-99D0-2707B1370D39}" destId="{C58CE0BA-AA2E-4B48-8FF6-C2F0FD0B4081}" srcOrd="0" destOrd="0" parTransId="{9C655CC3-01DD-4B42-AF14-ED5ABE00FC32}" sibTransId="{DEDCC460-CCF0-4E76-BFB0-4D5E1F868E37}"/>
    <dgm:cxn modelId="{9724DC6C-2B2C-4474-8930-E3F986DEC70A}" type="presOf" srcId="{F0091EC6-ED95-474E-90DA-4758495FCEC2}" destId="{FEF5286F-C0A5-4CD1-81FA-FCAB14C5ABDF}" srcOrd="0" destOrd="0" presId="urn:microsoft.com/office/officeart/2005/8/layout/chevron2"/>
    <dgm:cxn modelId="{EC4D9F6E-5725-427C-948E-B88FA0B2CACF}" srcId="{CCE87667-EC07-43A7-BF01-96D236AEEF77}" destId="{730F2C9F-20C7-41C2-8601-5087A886F3E7}" srcOrd="4" destOrd="0" parTransId="{C4157FDC-5CE3-4B98-B969-11569E2F6708}" sibTransId="{34215B14-6F52-47AC-BDB7-72EAD937B93F}"/>
    <dgm:cxn modelId="{9D673352-A27A-4B7E-9FC8-9EA2A695EA75}" type="presOf" srcId="{C58CE0BA-AA2E-4B48-8FF6-C2F0FD0B4081}" destId="{42CB58F4-AEFC-40B2-B87A-967918F3523C}" srcOrd="0" destOrd="0" presId="urn:microsoft.com/office/officeart/2005/8/layout/chevron2"/>
    <dgm:cxn modelId="{FDAB3454-7396-4E17-ACAC-14AC54F6E82C}" srcId="{63833678-BADF-47D3-844A-F3511D979E7B}" destId="{4C0309CB-79D5-489F-854E-0ADBF00D13E2}" srcOrd="0" destOrd="0" parTransId="{4664FE70-7595-48AB-BA67-19DFB61F7DB2}" sibTransId="{DB46128D-A2EE-4F30-9C2A-39F0C2F73BC0}"/>
    <dgm:cxn modelId="{A7C7A283-9A10-40EF-BFA6-0348DAB1CDA5}" type="presOf" srcId="{2CD51694-B5F0-4405-A11F-CFD1DCE62E4D}" destId="{9DC4981D-3D6A-45C7-B858-4BC0DA5F6FA3}" srcOrd="0" destOrd="3" presId="urn:microsoft.com/office/officeart/2005/8/layout/chevron2"/>
    <dgm:cxn modelId="{C25D038A-9591-44E8-99FE-A467DDC74E15}" type="presOf" srcId="{63833678-BADF-47D3-844A-F3511D979E7B}" destId="{FAA28A7B-19CD-4ECE-AB3E-8846DBE39961}" srcOrd="0" destOrd="0" presId="urn:microsoft.com/office/officeart/2005/8/layout/chevron2"/>
    <dgm:cxn modelId="{34956491-D0A3-467F-8288-093F3FD1BB57}" srcId="{CCE87667-EC07-43A7-BF01-96D236AEEF77}" destId="{DE6C770E-99E4-4D6C-A605-CE6B9B4830CD}" srcOrd="0" destOrd="0" parTransId="{3334579F-E36B-49E4-9635-0C2C3EA55120}" sibTransId="{4133C901-E278-4721-9121-A0ED9343097B}"/>
    <dgm:cxn modelId="{83FDA89E-65B2-420C-B562-537CDFC3084D}" type="presOf" srcId="{90DF7104-E5A8-428B-9B45-AEB69B3DAED3}" destId="{9DC4981D-3D6A-45C7-B858-4BC0DA5F6FA3}" srcOrd="0" destOrd="1" presId="urn:microsoft.com/office/officeart/2005/8/layout/chevron2"/>
    <dgm:cxn modelId="{37065FA7-ACFE-4564-9384-0F4E81DC4324}" type="presOf" srcId="{39BA3775-06ED-4FEF-99D0-2707B1370D39}" destId="{08A9BF72-648D-47EC-B879-D8434025D74C}" srcOrd="0" destOrd="0" presId="urn:microsoft.com/office/officeart/2005/8/layout/chevron2"/>
    <dgm:cxn modelId="{8D6CB0B9-350D-44D2-BCC9-9E1BA245241D}" srcId="{1A2FF399-7704-4910-A83E-2DA091F691EC}" destId="{95D5F6D5-926E-44C7-9B32-F4D78637ECA2}" srcOrd="0" destOrd="0" parTransId="{1AE41B1A-CBF7-420C-AB64-71171520B428}" sibTransId="{3C5774C1-A84D-4469-A470-9BBE1E8988E9}"/>
    <dgm:cxn modelId="{7E19AEC1-812D-4F66-A9C7-40B1F0E8A2C4}" srcId="{63833678-BADF-47D3-844A-F3511D979E7B}" destId="{B23E4352-EE19-4DBE-98A9-D88B3C4D79A9}" srcOrd="1" destOrd="0" parTransId="{1702A079-6A48-4AFC-AFF6-68E88E6A09FF}" sibTransId="{75F57FB7-313C-44CD-8ECD-EC438127E42A}"/>
    <dgm:cxn modelId="{C0F0FFC2-2ABA-469D-9107-0A0280DC93D0}" srcId="{DE6C770E-99E4-4D6C-A605-CE6B9B4830CD}" destId="{90DF7104-E5A8-428B-9B45-AEB69B3DAED3}" srcOrd="1" destOrd="0" parTransId="{95B5BB89-07A8-4A70-A74E-F6DBBD0562AD}" sibTransId="{01595B31-BF36-45C4-AA49-C6EFD980DEAB}"/>
    <dgm:cxn modelId="{89D9BBC3-F414-4451-B6EF-FBEB68CAFBD7}" srcId="{CCE87667-EC07-43A7-BF01-96D236AEEF77}" destId="{63833678-BADF-47D3-844A-F3511D979E7B}" srcOrd="1" destOrd="0" parTransId="{A5F2A0EE-C058-4662-BCFE-01F2D8B17E93}" sibTransId="{E742689E-8EF3-423E-B777-6F650964DEB5}"/>
    <dgm:cxn modelId="{88E8DFC5-0568-48CC-9AFE-DD8202D0C023}" srcId="{DE6C770E-99E4-4D6C-A605-CE6B9B4830CD}" destId="{A0B1519E-347C-4015-A785-A229009BEE5A}" srcOrd="2" destOrd="0" parTransId="{E255E511-2734-4ACA-B7F4-3C845B0ACBE0}" sibTransId="{6C23D119-349A-4C28-9DC3-6DBACFE0340B}"/>
    <dgm:cxn modelId="{72A0C0D2-286C-4F2B-9549-B8BE058CEF84}" type="presOf" srcId="{5C8D8AFB-C95C-4F76-8800-28954A4F9EED}" destId="{9DC4981D-3D6A-45C7-B858-4BC0DA5F6FA3}" srcOrd="0" destOrd="0" presId="urn:microsoft.com/office/officeart/2005/8/layout/chevron2"/>
    <dgm:cxn modelId="{7B6027D3-EDB1-48DA-A147-2D87AF0FAFB4}" type="presOf" srcId="{95D5F6D5-926E-44C7-9B32-F4D78637ECA2}" destId="{E4AE9D3C-3BE1-4C38-A2EC-4DF44C6981F2}" srcOrd="0" destOrd="0" presId="urn:microsoft.com/office/officeart/2005/8/layout/chevron2"/>
    <dgm:cxn modelId="{8FAAA9D5-C76B-449C-ACF9-4ACBDA57893E}" type="presOf" srcId="{730F2C9F-20C7-41C2-8601-5087A886F3E7}" destId="{F57E9EB3-9CE4-4C46-B203-3AA8792974EB}" srcOrd="0" destOrd="0" presId="urn:microsoft.com/office/officeart/2005/8/layout/chevron2"/>
    <dgm:cxn modelId="{C19C21E6-261D-43FE-AF2C-A74474C1688C}" srcId="{730F2C9F-20C7-41C2-8601-5087A886F3E7}" destId="{F0091EC6-ED95-474E-90DA-4758495FCEC2}" srcOrd="0" destOrd="0" parTransId="{8775A2A0-CEEC-4555-8685-7691EB18882D}" sibTransId="{8817F337-4AC1-4366-B5F6-FC35B3C458E9}"/>
    <dgm:cxn modelId="{AE37FAEB-77DE-4C75-9A7A-6A52978E0BD5}" type="presOf" srcId="{CCE87667-EC07-43A7-BF01-96D236AEEF77}" destId="{8C255C61-6351-4552-B4B9-365353179EC8}" srcOrd="0" destOrd="0" presId="urn:microsoft.com/office/officeart/2005/8/layout/chevron2"/>
    <dgm:cxn modelId="{927501F3-FA38-4A04-9FA7-E1FA855EB9D8}" type="presOf" srcId="{DE6C770E-99E4-4D6C-A605-CE6B9B4830CD}" destId="{D661A257-9CA1-4121-B684-D626977EC041}" srcOrd="0" destOrd="0" presId="urn:microsoft.com/office/officeart/2005/8/layout/chevron2"/>
    <dgm:cxn modelId="{FF6842F5-05A0-4F01-B966-CD0485B92742}" type="presOf" srcId="{4C0309CB-79D5-489F-854E-0ADBF00D13E2}" destId="{08E0D4D9-DF40-4EB4-A7C6-6E098AD42627}" srcOrd="0" destOrd="0" presId="urn:microsoft.com/office/officeart/2005/8/layout/chevron2"/>
    <dgm:cxn modelId="{972107F6-C74C-4D39-AEED-3296842BAF80}" srcId="{DE6C770E-99E4-4D6C-A605-CE6B9B4830CD}" destId="{5C8D8AFB-C95C-4F76-8800-28954A4F9EED}" srcOrd="0" destOrd="0" parTransId="{075BBF63-192A-4C47-9A07-B2DCA9E947FF}" sibTransId="{6BC62808-1912-4D5D-BF09-A5BC31BF73E3}"/>
    <dgm:cxn modelId="{01B849FC-7797-4FC2-A746-72083CD4508C}" srcId="{CCE87667-EC07-43A7-BF01-96D236AEEF77}" destId="{39BA3775-06ED-4FEF-99D0-2707B1370D39}" srcOrd="3" destOrd="0" parTransId="{8FEBD459-82F2-45DF-A046-92F5E18A9552}" sibTransId="{6B08C5F9-1AFA-4C22-B9AC-5529F3FC6F7A}"/>
    <dgm:cxn modelId="{36940198-B5D4-4F75-8423-AF53A7152BFB}" type="presParOf" srcId="{8C255C61-6351-4552-B4B9-365353179EC8}" destId="{94574163-FB9B-4236-8CA2-FD768F403F43}" srcOrd="0" destOrd="0" presId="urn:microsoft.com/office/officeart/2005/8/layout/chevron2"/>
    <dgm:cxn modelId="{45ADD257-9D32-4464-A2A7-839F8FC07473}" type="presParOf" srcId="{94574163-FB9B-4236-8CA2-FD768F403F43}" destId="{D661A257-9CA1-4121-B684-D626977EC041}" srcOrd="0" destOrd="0" presId="urn:microsoft.com/office/officeart/2005/8/layout/chevron2"/>
    <dgm:cxn modelId="{99C1DB7B-E9ED-4C60-9055-5110E2AD49CE}" type="presParOf" srcId="{94574163-FB9B-4236-8CA2-FD768F403F43}" destId="{9DC4981D-3D6A-45C7-B858-4BC0DA5F6FA3}" srcOrd="1" destOrd="0" presId="urn:microsoft.com/office/officeart/2005/8/layout/chevron2"/>
    <dgm:cxn modelId="{1BF8DC04-824C-40D0-ACC2-D821AA03DADF}" type="presParOf" srcId="{8C255C61-6351-4552-B4B9-365353179EC8}" destId="{4D074B2E-59B0-4964-8B3D-E44EC9F88AF8}" srcOrd="1" destOrd="0" presId="urn:microsoft.com/office/officeart/2005/8/layout/chevron2"/>
    <dgm:cxn modelId="{2A20945D-A1D2-4FAA-B8A8-9F0F513BFFE8}" type="presParOf" srcId="{8C255C61-6351-4552-B4B9-365353179EC8}" destId="{CFB38987-3D5A-4E6D-AFFD-6B8929018D1F}" srcOrd="2" destOrd="0" presId="urn:microsoft.com/office/officeart/2005/8/layout/chevron2"/>
    <dgm:cxn modelId="{60D8C117-9B33-4B60-9447-B98F35AFBE1A}" type="presParOf" srcId="{CFB38987-3D5A-4E6D-AFFD-6B8929018D1F}" destId="{FAA28A7B-19CD-4ECE-AB3E-8846DBE39961}" srcOrd="0" destOrd="0" presId="urn:microsoft.com/office/officeart/2005/8/layout/chevron2"/>
    <dgm:cxn modelId="{95DE567C-9067-421D-97B7-5D9F83DA3E47}" type="presParOf" srcId="{CFB38987-3D5A-4E6D-AFFD-6B8929018D1F}" destId="{08E0D4D9-DF40-4EB4-A7C6-6E098AD42627}" srcOrd="1" destOrd="0" presId="urn:microsoft.com/office/officeart/2005/8/layout/chevron2"/>
    <dgm:cxn modelId="{28F995CD-2285-439B-91FF-91CB2091DEC8}" type="presParOf" srcId="{8C255C61-6351-4552-B4B9-365353179EC8}" destId="{CB42E296-040C-4FF7-8EB7-A8576B4A3A9F}" srcOrd="3" destOrd="0" presId="urn:microsoft.com/office/officeart/2005/8/layout/chevron2"/>
    <dgm:cxn modelId="{121BE206-BA17-4754-987B-E2DC86A2FFB6}" type="presParOf" srcId="{8C255C61-6351-4552-B4B9-365353179EC8}" destId="{345C1539-767E-4E0E-9386-811ACB76FCA8}" srcOrd="4" destOrd="0" presId="urn:microsoft.com/office/officeart/2005/8/layout/chevron2"/>
    <dgm:cxn modelId="{702A240A-6019-4AED-99C9-9C358DAE681A}" type="presParOf" srcId="{345C1539-767E-4E0E-9386-811ACB76FCA8}" destId="{D16E49C3-4A2F-4E85-BB3F-C51599BFAD9D}" srcOrd="0" destOrd="0" presId="urn:microsoft.com/office/officeart/2005/8/layout/chevron2"/>
    <dgm:cxn modelId="{9FB63EBA-2106-4325-9049-05E02B385FE1}" type="presParOf" srcId="{345C1539-767E-4E0E-9386-811ACB76FCA8}" destId="{E4AE9D3C-3BE1-4C38-A2EC-4DF44C6981F2}" srcOrd="1" destOrd="0" presId="urn:microsoft.com/office/officeart/2005/8/layout/chevron2"/>
    <dgm:cxn modelId="{E4921A54-8784-414E-80A2-7F17123646FE}" type="presParOf" srcId="{8C255C61-6351-4552-B4B9-365353179EC8}" destId="{C28E495E-1C72-4F43-9563-21772BEA8AF9}" srcOrd="5" destOrd="0" presId="urn:microsoft.com/office/officeart/2005/8/layout/chevron2"/>
    <dgm:cxn modelId="{02D3D3C3-D569-439E-ABE4-75229344A49C}" type="presParOf" srcId="{8C255C61-6351-4552-B4B9-365353179EC8}" destId="{A8EA2B4F-A247-4165-BEB8-B1995DAB3F8A}" srcOrd="6" destOrd="0" presId="urn:microsoft.com/office/officeart/2005/8/layout/chevron2"/>
    <dgm:cxn modelId="{55B458D0-E1DB-4825-8D3C-E076C554D785}" type="presParOf" srcId="{A8EA2B4F-A247-4165-BEB8-B1995DAB3F8A}" destId="{08A9BF72-648D-47EC-B879-D8434025D74C}" srcOrd="0" destOrd="0" presId="urn:microsoft.com/office/officeart/2005/8/layout/chevron2"/>
    <dgm:cxn modelId="{0EDB83FE-29CA-49B0-A56C-BCE822FB12C5}" type="presParOf" srcId="{A8EA2B4F-A247-4165-BEB8-B1995DAB3F8A}" destId="{42CB58F4-AEFC-40B2-B87A-967918F3523C}" srcOrd="1" destOrd="0" presId="urn:microsoft.com/office/officeart/2005/8/layout/chevron2"/>
    <dgm:cxn modelId="{A29316AB-1D04-4659-9408-B73BE7C49E95}" type="presParOf" srcId="{8C255C61-6351-4552-B4B9-365353179EC8}" destId="{2DFC5252-36C3-4E0F-A83C-AC1875CBDA86}" srcOrd="7" destOrd="0" presId="urn:microsoft.com/office/officeart/2005/8/layout/chevron2"/>
    <dgm:cxn modelId="{37AEDC51-8F7A-4DD9-B4C6-016508F5D2AF}" type="presParOf" srcId="{8C255C61-6351-4552-B4B9-365353179EC8}" destId="{C1D606D0-A4E9-429E-AF2A-7601C891EDEF}" srcOrd="8" destOrd="0" presId="urn:microsoft.com/office/officeart/2005/8/layout/chevron2"/>
    <dgm:cxn modelId="{3EF305D0-4142-4F2C-AC28-47DD54D2AC1C}" type="presParOf" srcId="{C1D606D0-A4E9-429E-AF2A-7601C891EDEF}" destId="{F57E9EB3-9CE4-4C46-B203-3AA8792974EB}" srcOrd="0" destOrd="0" presId="urn:microsoft.com/office/officeart/2005/8/layout/chevron2"/>
    <dgm:cxn modelId="{8A57F3F4-11DD-4225-8F3C-88B946BFEB94}" type="presParOf" srcId="{C1D606D0-A4E9-429E-AF2A-7601C891EDEF}" destId="{FEF5286F-C0A5-4CD1-81FA-FCAB14C5ABD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A257-9CA1-4121-B684-D626977EC041}">
      <dsp:nvSpPr>
        <dsp:cNvPr id="0" name=""/>
        <dsp:cNvSpPr/>
      </dsp:nvSpPr>
      <dsp:spPr>
        <a:xfrm rot="5400000">
          <a:off x="-214584" y="219307"/>
          <a:ext cx="1145017" cy="715848"/>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Phase 1</a:t>
          </a:r>
          <a:endParaRPr lang="en-NG" sz="1600" kern="1200" dirty="0"/>
        </a:p>
      </dsp:txBody>
      <dsp:txXfrm rot="-5400000">
        <a:off x="1" y="362646"/>
        <a:ext cx="715848" cy="429169"/>
      </dsp:txXfrm>
    </dsp:sp>
    <dsp:sp modelId="{9DC4981D-3D6A-45C7-B858-4BC0DA5F6FA3}">
      <dsp:nvSpPr>
        <dsp:cNvPr id="0" name=""/>
        <dsp:cNvSpPr/>
      </dsp:nvSpPr>
      <dsp:spPr>
        <a:xfrm rot="5400000">
          <a:off x="3636055" y="-2901619"/>
          <a:ext cx="759947" cy="657263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a:t>Data Collection</a:t>
          </a:r>
          <a:endParaRPr lang="en-NG" sz="1800" b="1" kern="1200" dirty="0"/>
        </a:p>
        <a:p>
          <a:pPr marL="57150" lvl="1" indent="-57150" algn="l" defTabSz="488950">
            <a:lnSpc>
              <a:spcPct val="90000"/>
            </a:lnSpc>
            <a:spcBef>
              <a:spcPct val="0"/>
            </a:spcBef>
            <a:spcAft>
              <a:spcPct val="15000"/>
            </a:spcAft>
            <a:buFont typeface="+mj-lt"/>
            <a:buAutoNum type="arabicPeriod"/>
          </a:pPr>
          <a:r>
            <a:rPr lang="en-GB" sz="1100" kern="1200" dirty="0"/>
            <a:t>Establishment of Policy Goal: Both primary and secondary goals need to be specified</a:t>
          </a:r>
          <a:endParaRPr lang="en-NG" sz="1100" kern="1200" dirty="0"/>
        </a:p>
        <a:p>
          <a:pPr marL="57150" lvl="1" indent="-57150" algn="l" defTabSz="488950">
            <a:lnSpc>
              <a:spcPct val="90000"/>
            </a:lnSpc>
            <a:spcBef>
              <a:spcPct val="0"/>
            </a:spcBef>
            <a:spcAft>
              <a:spcPct val="15000"/>
            </a:spcAft>
            <a:buFont typeface="+mj-lt"/>
            <a:buAutoNum type="arabicPeriod"/>
          </a:pPr>
          <a:r>
            <a:rPr lang="en-GB" sz="1100" kern="1200" dirty="0"/>
            <a:t>•Identification of Base line Conditions: Institutional and environmenta; Mandate and power level; </a:t>
          </a:r>
          <a:endParaRPr lang="en-NG" sz="1100" kern="1200" dirty="0"/>
        </a:p>
        <a:p>
          <a:pPr marL="57150" lvl="1" indent="-57150" algn="l" defTabSz="488950">
            <a:lnSpc>
              <a:spcPct val="90000"/>
            </a:lnSpc>
            <a:spcBef>
              <a:spcPct val="0"/>
            </a:spcBef>
            <a:spcAft>
              <a:spcPct val="15000"/>
            </a:spcAft>
            <a:buFont typeface="+mj-lt"/>
            <a:buAutoNum type="arabicPeriod"/>
          </a:pPr>
          <a:r>
            <a:rPr lang="en-GB" sz="1100" kern="1200" dirty="0"/>
            <a:t>Factional analysis; Long term viability of policy</a:t>
          </a:r>
          <a:endParaRPr lang="en-NG" sz="1100" kern="1200" dirty="0"/>
        </a:p>
      </dsp:txBody>
      <dsp:txXfrm rot="-5400000">
        <a:off x="729712" y="41822"/>
        <a:ext cx="6535535" cy="685751"/>
      </dsp:txXfrm>
    </dsp:sp>
    <dsp:sp modelId="{FAA28A7B-19CD-4ECE-AB3E-8846DBE39961}">
      <dsp:nvSpPr>
        <dsp:cNvPr id="0" name=""/>
        <dsp:cNvSpPr/>
      </dsp:nvSpPr>
      <dsp:spPr>
        <a:xfrm rot="5400000">
          <a:off x="-200720" y="1234048"/>
          <a:ext cx="1145017" cy="7435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Phase 2</a:t>
          </a:r>
          <a:endParaRPr lang="en-NG" sz="1600" kern="1200" dirty="0"/>
        </a:p>
      </dsp:txBody>
      <dsp:txXfrm rot="-5400000">
        <a:off x="1" y="1405115"/>
        <a:ext cx="743576" cy="401441"/>
      </dsp:txXfrm>
    </dsp:sp>
    <dsp:sp modelId="{08E0D4D9-DF40-4EB4-A7C6-6E098AD42627}">
      <dsp:nvSpPr>
        <dsp:cNvPr id="0" name=""/>
        <dsp:cNvSpPr/>
      </dsp:nvSpPr>
      <dsp:spPr>
        <a:xfrm rot="5400000">
          <a:off x="3622051" y="-1873014"/>
          <a:ext cx="759947" cy="657263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Development of Initial Policy proposal</a:t>
          </a:r>
          <a:endParaRPr lang="en-NG" sz="2000" kern="1200" dirty="0"/>
        </a:p>
        <a:p>
          <a:pPr marL="57150" lvl="1" indent="-57150" algn="l" defTabSz="488950">
            <a:lnSpc>
              <a:spcPct val="90000"/>
            </a:lnSpc>
            <a:spcBef>
              <a:spcPct val="0"/>
            </a:spcBef>
            <a:spcAft>
              <a:spcPct val="15000"/>
            </a:spcAft>
            <a:buChar char="•"/>
          </a:pPr>
          <a:endParaRPr lang="en-NG" sz="1100" kern="1200" dirty="0"/>
        </a:p>
      </dsp:txBody>
      <dsp:txXfrm rot="-5400000">
        <a:off x="715708" y="1070427"/>
        <a:ext cx="6535535" cy="685751"/>
      </dsp:txXfrm>
    </dsp:sp>
    <dsp:sp modelId="{D16E49C3-4A2F-4E85-BB3F-C51599BFAD9D}">
      <dsp:nvSpPr>
        <dsp:cNvPr id="0" name=""/>
        <dsp:cNvSpPr/>
      </dsp:nvSpPr>
      <dsp:spPr>
        <a:xfrm rot="5400000">
          <a:off x="-200720" y="2262653"/>
          <a:ext cx="1145017" cy="7435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Phase 3</a:t>
          </a:r>
          <a:endParaRPr lang="en-NG" sz="1600" kern="1200" dirty="0"/>
        </a:p>
      </dsp:txBody>
      <dsp:txXfrm rot="-5400000">
        <a:off x="1" y="2433720"/>
        <a:ext cx="743576" cy="401441"/>
      </dsp:txXfrm>
    </dsp:sp>
    <dsp:sp modelId="{E4AE9D3C-3BE1-4C38-A2EC-4DF44C6981F2}">
      <dsp:nvSpPr>
        <dsp:cNvPr id="0" name=""/>
        <dsp:cNvSpPr/>
      </dsp:nvSpPr>
      <dsp:spPr>
        <a:xfrm rot="5400000">
          <a:off x="3622051" y="-881996"/>
          <a:ext cx="759947" cy="657263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Stakeholders engagement</a:t>
          </a:r>
          <a:endParaRPr lang="en-NG" sz="2000" kern="1200" dirty="0"/>
        </a:p>
      </dsp:txBody>
      <dsp:txXfrm rot="-5400000">
        <a:off x="715708" y="2061445"/>
        <a:ext cx="6535535" cy="685751"/>
      </dsp:txXfrm>
    </dsp:sp>
    <dsp:sp modelId="{08A9BF72-648D-47EC-B879-D8434025D74C}">
      <dsp:nvSpPr>
        <dsp:cNvPr id="0" name=""/>
        <dsp:cNvSpPr/>
      </dsp:nvSpPr>
      <dsp:spPr>
        <a:xfrm rot="5400000">
          <a:off x="-200720" y="3291259"/>
          <a:ext cx="1145017" cy="7435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Phase 4</a:t>
          </a:r>
          <a:endParaRPr lang="en-NG" sz="1600" kern="1200" dirty="0"/>
        </a:p>
      </dsp:txBody>
      <dsp:txXfrm rot="-5400000">
        <a:off x="1" y="3462326"/>
        <a:ext cx="743576" cy="401441"/>
      </dsp:txXfrm>
    </dsp:sp>
    <dsp:sp modelId="{42CB58F4-AEFC-40B2-B87A-967918F3523C}">
      <dsp:nvSpPr>
        <dsp:cNvPr id="0" name=""/>
        <dsp:cNvSpPr/>
      </dsp:nvSpPr>
      <dsp:spPr>
        <a:xfrm rot="5400000">
          <a:off x="3622051" y="128779"/>
          <a:ext cx="759947" cy="657263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Policy Implementation</a:t>
          </a:r>
          <a:endParaRPr lang="en-NG" sz="2000" kern="1200" dirty="0"/>
        </a:p>
      </dsp:txBody>
      <dsp:txXfrm rot="-5400000">
        <a:off x="715708" y="3072220"/>
        <a:ext cx="6535535" cy="685751"/>
      </dsp:txXfrm>
    </dsp:sp>
    <dsp:sp modelId="{F57E9EB3-9CE4-4C46-B203-3AA8792974EB}">
      <dsp:nvSpPr>
        <dsp:cNvPr id="0" name=""/>
        <dsp:cNvSpPr/>
      </dsp:nvSpPr>
      <dsp:spPr>
        <a:xfrm rot="5400000">
          <a:off x="-200720" y="4319864"/>
          <a:ext cx="1145017" cy="7435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Phase 5</a:t>
          </a:r>
          <a:endParaRPr lang="en-NG" sz="1600" kern="1200" dirty="0"/>
        </a:p>
      </dsp:txBody>
      <dsp:txXfrm rot="-5400000">
        <a:off x="1" y="4490931"/>
        <a:ext cx="743576" cy="401441"/>
      </dsp:txXfrm>
    </dsp:sp>
    <dsp:sp modelId="{FEF5286F-C0A5-4CD1-81FA-FCAB14C5ABDF}">
      <dsp:nvSpPr>
        <dsp:cNvPr id="0" name=""/>
        <dsp:cNvSpPr/>
      </dsp:nvSpPr>
      <dsp:spPr>
        <a:xfrm rot="5400000">
          <a:off x="3622051" y="1185092"/>
          <a:ext cx="759947" cy="657263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Monitoring and evaluation</a:t>
          </a:r>
          <a:endParaRPr lang="en-NG" sz="2000" kern="1200" dirty="0"/>
        </a:p>
      </dsp:txBody>
      <dsp:txXfrm rot="-5400000">
        <a:off x="715708" y="4128533"/>
        <a:ext cx="6535535" cy="6857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814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0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42174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232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9684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3246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7169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670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24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117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201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196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955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701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288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518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54951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inance@icomos.ng" TargetMode="External"/><Relationship Id="rId2" Type="http://schemas.openxmlformats.org/officeDocument/2006/relationships/hyperlink" Target="mailto:ijeomaharriet70@gmail.com"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94970-B45B-BB92-F7E7-CC4E4288DF7B}"/>
              </a:ext>
            </a:extLst>
          </p:cNvPr>
          <p:cNvSpPr>
            <a:spLocks noGrp="1"/>
          </p:cNvSpPr>
          <p:nvPr>
            <p:ph type="ctrTitle"/>
          </p:nvPr>
        </p:nvSpPr>
        <p:spPr>
          <a:xfrm>
            <a:off x="928253" y="457200"/>
            <a:ext cx="8894619" cy="3261974"/>
          </a:xfrm>
        </p:spPr>
        <p:txBody>
          <a:bodyPr/>
          <a:lstStyle/>
          <a:p>
            <a:pPr algn="ctr">
              <a:lnSpc>
                <a:spcPct val="107000"/>
              </a:lnSpc>
              <a:spcAft>
                <a:spcPts val="800"/>
              </a:spcAft>
            </a:pP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PROSPECTIVE VENTURES FOR PROFESSIONAL URBAN PLANNERS IN NIGERIA</a:t>
            </a:r>
            <a:br>
              <a:rPr lang="en-N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6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HERITAGE TOURISM AND WASTE MANAGEMENT</a:t>
            </a:r>
            <a:br>
              <a:rPr lang="en-GB" sz="16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NG"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20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By</a:t>
            </a:r>
            <a:br>
              <a:rPr lang="en-NG"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Dr.</a:t>
            </a:r>
            <a:r>
              <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Onyejekwe</a:t>
            </a:r>
            <a:r>
              <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Ijeoma</a:t>
            </a:r>
            <a:r>
              <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a:t>
            </a:r>
            <a:r>
              <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RTP, MNITP, MNIM, MICOMS, MEREF</a:t>
            </a:r>
            <a:br>
              <a:rPr lang="en-NG"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National Commission for Museums and Monuments</a:t>
            </a:r>
            <a:br>
              <a:rPr lang="en-NG"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6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ijeomaharriet70@gmail.com</a:t>
            </a:r>
            <a:r>
              <a:rPr lang="en-GB"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6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finance@icomos.ng</a:t>
            </a:r>
            <a:br>
              <a:rPr lang="en-NG"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NG" sz="6000" dirty="0">
              <a:solidFill>
                <a:schemeClr val="tx1"/>
              </a:solidFill>
            </a:endParaRPr>
          </a:p>
        </p:txBody>
      </p:sp>
      <p:sp>
        <p:nvSpPr>
          <p:cNvPr id="3" name="Subtitle 2">
            <a:extLst>
              <a:ext uri="{FF2B5EF4-FFF2-40B4-BE49-F238E27FC236}">
                <a16:creationId xmlns:a16="http://schemas.microsoft.com/office/drawing/2014/main" id="{BCCC081D-CDCC-19C1-5830-35B3FAD56115}"/>
              </a:ext>
            </a:extLst>
          </p:cNvPr>
          <p:cNvSpPr>
            <a:spLocks noGrp="1"/>
          </p:cNvSpPr>
          <p:nvPr>
            <p:ph type="subTitle" idx="1"/>
          </p:nvPr>
        </p:nvSpPr>
        <p:spPr>
          <a:xfrm>
            <a:off x="1233055" y="3089564"/>
            <a:ext cx="8040948" cy="3131127"/>
          </a:xfrm>
        </p:spPr>
        <p:txBody>
          <a:bodyPr>
            <a:normAutofit fontScale="92500" lnSpcReduction="20000"/>
          </a:bodyPr>
          <a:lstStyle/>
          <a:p>
            <a:pPr algn="ctr">
              <a:lnSpc>
                <a:spcPct val="107000"/>
              </a:lnSpc>
              <a:spcAft>
                <a:spcPts val="800"/>
              </a:spcAft>
            </a:pP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Abstract</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200" i="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This lecture provides an overview of the inherent opportunities in heritage tourism and waste management for urban planners. It revealed avenues where urban planners' expertise can be effective in structural reforms of the supply side of tourism and waste to raise the Nigerian economy's standard of living and overall well-being.</a:t>
            </a:r>
          </a:p>
          <a:p>
            <a:pPr algn="just">
              <a:lnSpc>
                <a:spcPct val="107000"/>
              </a:lnSpc>
              <a:spcAft>
                <a:spcPts val="800"/>
              </a:spcAft>
            </a:pPr>
            <a:r>
              <a:rPr lang="en-GB" sz="1900" b="1" dirty="0">
                <a:solidFill>
                  <a:schemeClr val="tx1">
                    <a:lumMod val="85000"/>
                    <a:lumOff val="15000"/>
                  </a:schemeClr>
                </a:solidFill>
                <a:latin typeface="Times New Roman" panose="02020603050405020304" pitchFamily="18" charset="0"/>
                <a:cs typeface="Times New Roman" panose="02020603050405020304" pitchFamily="18" charset="0"/>
              </a:rPr>
              <a:t>Key Words </a:t>
            </a:r>
          </a:p>
          <a:p>
            <a:pPr algn="just">
              <a:lnSpc>
                <a:spcPct val="107000"/>
              </a:lnSpc>
              <a:spcAft>
                <a:spcPts val="800"/>
              </a:spcAft>
            </a:pPr>
            <a:r>
              <a:rPr lang="en-GB" sz="1900" dirty="0">
                <a:solidFill>
                  <a:schemeClr val="tx1">
                    <a:lumMod val="85000"/>
                    <a:lumOff val="15000"/>
                  </a:schemeClr>
                </a:solidFill>
                <a:latin typeface="Times New Roman" panose="02020603050405020304" pitchFamily="18" charset="0"/>
                <a:cs typeface="Times New Roman" panose="02020603050405020304" pitchFamily="18" charset="0"/>
              </a:rPr>
              <a:t>Planning, Heritage, Waste</a:t>
            </a:r>
          </a:p>
          <a:p>
            <a:pPr algn="just">
              <a:lnSpc>
                <a:spcPct val="107000"/>
              </a:lnSpc>
              <a:spcAft>
                <a:spcPts val="800"/>
              </a:spcAft>
            </a:pPr>
            <a:endParaRPr lang="en-NG" dirty="0"/>
          </a:p>
        </p:txBody>
      </p:sp>
      <p:pic>
        <p:nvPicPr>
          <p:cNvPr id="4" name="Picture 3" descr="C:\Users\user\AppData\Local\Temp\IMG-20220429-WA0034.jpg">
            <a:extLst>
              <a:ext uri="{FF2B5EF4-FFF2-40B4-BE49-F238E27FC236}">
                <a16:creationId xmlns:a16="http://schemas.microsoft.com/office/drawing/2014/main" id="{A02042B8-58E2-FDD1-77A7-994D124B62A3}"/>
              </a:ext>
            </a:extLst>
          </p:cNvPr>
          <p:cNvPicPr/>
          <p:nvPr/>
        </p:nvPicPr>
        <p:blipFill>
          <a:blip r:embed="rId4" cstate="print"/>
          <a:srcRect l="8609" t="12813" r="9313" b="13633"/>
          <a:stretch>
            <a:fillRect/>
          </a:stretch>
        </p:blipFill>
        <p:spPr bwMode="auto">
          <a:xfrm>
            <a:off x="10668000" y="0"/>
            <a:ext cx="1440871" cy="1219200"/>
          </a:xfrm>
          <a:prstGeom prst="rect">
            <a:avLst/>
          </a:prstGeom>
          <a:noFill/>
          <a:ln w="9525">
            <a:noFill/>
            <a:miter lim="800000"/>
            <a:headEnd/>
            <a:tailEnd/>
          </a:ln>
        </p:spPr>
      </p:pic>
      <p:pic>
        <p:nvPicPr>
          <p:cNvPr id="5" name="img" descr="http://www.nigerianbestforum.com/blog/wp-content/uploads/2016/09/Nigerian-Institute-of-Town-Planners-NITP-Logo.jpg">
            <a:extLst>
              <a:ext uri="{FF2B5EF4-FFF2-40B4-BE49-F238E27FC236}">
                <a16:creationId xmlns:a16="http://schemas.microsoft.com/office/drawing/2014/main" id="{977DB883-10A0-B9B1-856F-51872FF66846}"/>
              </a:ext>
            </a:extLst>
          </p:cNvPr>
          <p:cNvPicPr/>
          <p:nvPr/>
        </p:nvPicPr>
        <p:blipFill>
          <a:blip r:embed="rId5"/>
          <a:srcRect/>
          <a:stretch>
            <a:fillRect/>
          </a:stretch>
        </p:blipFill>
        <p:spPr bwMode="auto">
          <a:xfrm>
            <a:off x="0" y="0"/>
            <a:ext cx="1233055" cy="1219200"/>
          </a:xfrm>
          <a:prstGeom prst="rect">
            <a:avLst/>
          </a:prstGeom>
          <a:noFill/>
          <a:ln w="9525">
            <a:noFill/>
            <a:miter lim="800000"/>
            <a:headEnd/>
            <a:tailEnd/>
          </a:ln>
        </p:spPr>
      </p:pic>
    </p:spTree>
    <p:extLst>
      <p:ext uri="{BB962C8B-B14F-4D97-AF65-F5344CB8AC3E}">
        <p14:creationId xmlns:p14="http://schemas.microsoft.com/office/powerpoint/2010/main" val="230752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A4B4-B04E-A9CF-1B82-A9ED18370E27}"/>
              </a:ext>
            </a:extLst>
          </p:cNvPr>
          <p:cNvSpPr>
            <a:spLocks noGrp="1"/>
          </p:cNvSpPr>
          <p:nvPr>
            <p:ph type="title"/>
          </p:nvPr>
        </p:nvSpPr>
        <p:spPr>
          <a:xfrm>
            <a:off x="703504" y="156238"/>
            <a:ext cx="8596668" cy="841289"/>
          </a:xfrm>
        </p:spPr>
        <p:txBody>
          <a:bodyPr>
            <a:noAutofit/>
          </a:bodyPr>
          <a:lstStyle/>
          <a:p>
            <a:pPr algn="ctr"/>
            <a:r>
              <a:rPr lang="en-GB" sz="2800" dirty="0"/>
              <a:t>Urban Planners </a:t>
            </a:r>
            <a:r>
              <a:rPr lang="en-GB" sz="2800" dirty="0" err="1"/>
              <a:t>Oppourtunities</a:t>
            </a:r>
            <a:r>
              <a:rPr lang="en-GB" sz="2800" dirty="0"/>
              <a:t> in Waste Generation</a:t>
            </a:r>
            <a:endParaRPr lang="en-NG" sz="2800" dirty="0"/>
          </a:p>
        </p:txBody>
      </p:sp>
      <p:sp>
        <p:nvSpPr>
          <p:cNvPr id="3" name="Content Placeholder 2">
            <a:extLst>
              <a:ext uri="{FF2B5EF4-FFF2-40B4-BE49-F238E27FC236}">
                <a16:creationId xmlns:a16="http://schemas.microsoft.com/office/drawing/2014/main" id="{CA04B18F-8687-BA98-1095-7664E41E8F2B}"/>
              </a:ext>
            </a:extLst>
          </p:cNvPr>
          <p:cNvSpPr>
            <a:spLocks noGrp="1"/>
          </p:cNvSpPr>
          <p:nvPr>
            <p:ph idx="1"/>
          </p:nvPr>
        </p:nvSpPr>
        <p:spPr>
          <a:xfrm>
            <a:off x="677334" y="789709"/>
            <a:ext cx="8596668" cy="5251653"/>
          </a:xfrm>
        </p:spPr>
        <p:txBody>
          <a:bodyPr/>
          <a:lstStyle/>
          <a:p>
            <a:pPr algn="just"/>
            <a:r>
              <a:rPr lang="en-GB" sz="2800" dirty="0"/>
              <a:t>Challenges of waste management are aggravated by absence of solid waste master plan, lack of effective legislation, inadequate funds and services, inability of municipal authorities to provide the services cost-efficiently, changing lifestyles such as use of canned soft drinks, sachet water, PET bottles, mobile phones, computers and disposable plates and diapers. </a:t>
            </a:r>
          </a:p>
          <a:p>
            <a:pPr algn="just"/>
            <a:r>
              <a:rPr lang="en-GB" sz="2800" dirty="0"/>
              <a:t>Urban Planners can minimize this problem through the use of well designed economic instruments.  </a:t>
            </a:r>
          </a:p>
          <a:p>
            <a:pPr algn="just"/>
            <a:endParaRPr lang="en-NG" dirty="0"/>
          </a:p>
        </p:txBody>
      </p:sp>
    </p:spTree>
    <p:extLst>
      <p:ext uri="{BB962C8B-B14F-4D97-AF65-F5344CB8AC3E}">
        <p14:creationId xmlns:p14="http://schemas.microsoft.com/office/powerpoint/2010/main" val="150205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870C-4A8D-642D-0D9A-6724B742D335}"/>
              </a:ext>
            </a:extLst>
          </p:cNvPr>
          <p:cNvSpPr>
            <a:spLocks noGrp="1"/>
          </p:cNvSpPr>
          <p:nvPr>
            <p:ph type="title"/>
          </p:nvPr>
        </p:nvSpPr>
        <p:spPr>
          <a:xfrm>
            <a:off x="677334" y="96982"/>
            <a:ext cx="8596668" cy="900545"/>
          </a:xfrm>
        </p:spPr>
        <p:txBody>
          <a:bodyPr>
            <a:normAutofit fontScale="90000"/>
          </a:bodyPr>
          <a:lstStyle/>
          <a:p>
            <a:r>
              <a:rPr lang="en-GB" dirty="0"/>
              <a:t>Economic Instrument in Waste Management</a:t>
            </a:r>
            <a:endParaRPr lang="en-NG" dirty="0"/>
          </a:p>
        </p:txBody>
      </p:sp>
      <p:sp>
        <p:nvSpPr>
          <p:cNvPr id="3" name="Content Placeholder 2">
            <a:extLst>
              <a:ext uri="{FF2B5EF4-FFF2-40B4-BE49-F238E27FC236}">
                <a16:creationId xmlns:a16="http://schemas.microsoft.com/office/drawing/2014/main" id="{CB77314C-9624-9923-175D-4F3A311A41B1}"/>
              </a:ext>
            </a:extLst>
          </p:cNvPr>
          <p:cNvSpPr>
            <a:spLocks noGrp="1"/>
          </p:cNvSpPr>
          <p:nvPr>
            <p:ph idx="1"/>
          </p:nvPr>
        </p:nvSpPr>
        <p:spPr>
          <a:xfrm>
            <a:off x="677334" y="637309"/>
            <a:ext cx="8596668" cy="5624946"/>
          </a:xfrm>
        </p:spPr>
        <p:txBody>
          <a:bodyPr>
            <a:normAutofit/>
          </a:bodyPr>
          <a:lstStyle/>
          <a:p>
            <a:pPr algn="just"/>
            <a:r>
              <a:rPr lang="en-GB" sz="2400" b="1" dirty="0"/>
              <a:t>Economic Instruments </a:t>
            </a:r>
            <a:r>
              <a:rPr lang="en-GB" sz="2400" dirty="0"/>
              <a:t>are market-based incentives (MBIs) or disincentives and can change behaviour or consumption patterns and don’t substitute but complement and strengthen command and control regulations (German Agency for International Corporation, GIZ, 2015).</a:t>
            </a:r>
          </a:p>
          <a:p>
            <a:pPr algn="just"/>
            <a:r>
              <a:rPr lang="en-GB" sz="2400" b="1" dirty="0"/>
              <a:t>Economic Instruments for Solid Waste Management</a:t>
            </a:r>
          </a:p>
          <a:p>
            <a:pPr marL="342900" lvl="0" indent="-342900" algn="just">
              <a:buFont typeface="+mj-lt"/>
              <a:buAutoNum type="romanLcPeriod"/>
            </a:pPr>
            <a:r>
              <a:rPr lang="en-GB" sz="2400" dirty="0">
                <a:effectLst/>
                <a:ea typeface="Calibri" panose="020F0502020204030204" pitchFamily="34" charset="0"/>
              </a:rPr>
              <a:t>Deposit Refund System (DRS): An economic instrument that requires consumers to pay a deposit which is subsequently refunded when consumers return the reusable part of the commodity (Bohm, 1981).</a:t>
            </a:r>
            <a:endParaRPr lang="en-NG" sz="2400" dirty="0">
              <a:effectLst/>
              <a:ea typeface="Calibri" panose="020F0502020204030204" pitchFamily="34" charset="0"/>
            </a:endParaRPr>
          </a:p>
          <a:p>
            <a:pPr marL="342900" lvl="0" indent="-342900" algn="just">
              <a:buFont typeface="+mj-lt"/>
              <a:buAutoNum type="romanLcPeriod"/>
            </a:pPr>
            <a:r>
              <a:rPr lang="en-GB" sz="2400" dirty="0">
                <a:effectLst/>
                <a:ea typeface="Calibri" panose="020F0502020204030204" pitchFamily="34" charset="0"/>
              </a:rPr>
              <a:t>Extended Producer Responsibility (EPR): A policy approach in which a producer’s responsibility for its product extends to the postconsumer stage of the product’s life cycle (Walls, 2011).</a:t>
            </a:r>
            <a:endParaRPr lang="en-NG" sz="2400" dirty="0">
              <a:effectLst/>
              <a:ea typeface="Calibri" panose="020F0502020204030204" pitchFamily="34" charset="0"/>
            </a:endParaRPr>
          </a:p>
          <a:p>
            <a:pPr algn="just"/>
            <a:endParaRPr lang="en-NG" dirty="0"/>
          </a:p>
        </p:txBody>
      </p:sp>
    </p:spTree>
    <p:extLst>
      <p:ext uri="{BB962C8B-B14F-4D97-AF65-F5344CB8AC3E}">
        <p14:creationId xmlns:p14="http://schemas.microsoft.com/office/powerpoint/2010/main" val="2348932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56A1-B2A7-A53A-7526-E643AE2C67D1}"/>
              </a:ext>
            </a:extLst>
          </p:cNvPr>
          <p:cNvSpPr>
            <a:spLocks noGrp="1"/>
          </p:cNvSpPr>
          <p:nvPr>
            <p:ph type="title"/>
          </p:nvPr>
        </p:nvSpPr>
        <p:spPr>
          <a:xfrm>
            <a:off x="677334" y="138546"/>
            <a:ext cx="8596668" cy="900545"/>
          </a:xfrm>
        </p:spPr>
        <p:txBody>
          <a:bodyPr>
            <a:noAutofit/>
          </a:bodyPr>
          <a:lstStyle/>
          <a:p>
            <a:pPr algn="ctr"/>
            <a:r>
              <a:rPr lang="en-GB" sz="2800" dirty="0"/>
              <a:t>Selection, Design and Implementation Framework of Economic Instrument for Solid  Waste Management </a:t>
            </a:r>
            <a:endParaRPr lang="en-NG" sz="2800" dirty="0"/>
          </a:p>
        </p:txBody>
      </p:sp>
      <p:sp>
        <p:nvSpPr>
          <p:cNvPr id="3" name="Content Placeholder 2">
            <a:extLst>
              <a:ext uri="{FF2B5EF4-FFF2-40B4-BE49-F238E27FC236}">
                <a16:creationId xmlns:a16="http://schemas.microsoft.com/office/drawing/2014/main" id="{0AA36606-98CC-C32F-844C-B435C26F9E6B}"/>
              </a:ext>
            </a:extLst>
          </p:cNvPr>
          <p:cNvSpPr>
            <a:spLocks noGrp="1"/>
          </p:cNvSpPr>
          <p:nvPr>
            <p:ph idx="1"/>
          </p:nvPr>
        </p:nvSpPr>
        <p:spPr>
          <a:xfrm>
            <a:off x="677334" y="1039091"/>
            <a:ext cx="8596668" cy="5486400"/>
          </a:xfrm>
        </p:spPr>
        <p:txBody>
          <a:bodyPr>
            <a:normAutofit fontScale="92500" lnSpcReduction="20000"/>
          </a:bodyPr>
          <a:lstStyle/>
          <a:p>
            <a:pPr algn="just"/>
            <a:r>
              <a:rPr lang="en-GB" sz="2800" dirty="0"/>
              <a:t>Before you procced to select, design and implement Economic Instruments for waste management, the following are imperative –</a:t>
            </a:r>
          </a:p>
          <a:p>
            <a:pPr marL="457200" indent="-457200" algn="just">
              <a:buFont typeface="+mj-lt"/>
              <a:buAutoNum type="arabicPeriod"/>
            </a:pPr>
            <a:r>
              <a:rPr lang="en-GB" sz="2800" dirty="0"/>
              <a:t>Subscribe to online institutions researching on the development and application of economic instruments - Waste 360, Environmental Research and Education Foundation (EREF) and German Agency for International Corporation (GIZ),  and countries with the relevant experience. </a:t>
            </a:r>
          </a:p>
          <a:p>
            <a:pPr marL="457200" indent="-457200" algn="just">
              <a:buFont typeface="+mj-lt"/>
              <a:buAutoNum type="arabicPeriod"/>
            </a:pPr>
            <a:r>
              <a:rPr lang="en-GB" sz="2800" dirty="0"/>
              <a:t>Knowledge of the issues in implementing economic instruments in Nigeria - natural resource use, per capita income of the citizens, tax revenue base, legal institution and her capital market should be assessed for the most suitable class and type of instrument to be implemented. </a:t>
            </a:r>
          </a:p>
          <a:p>
            <a:endParaRPr lang="en-NG" dirty="0"/>
          </a:p>
        </p:txBody>
      </p:sp>
    </p:spTree>
    <p:extLst>
      <p:ext uri="{BB962C8B-B14F-4D97-AF65-F5344CB8AC3E}">
        <p14:creationId xmlns:p14="http://schemas.microsoft.com/office/powerpoint/2010/main" val="272434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0AF7-534C-ECB7-729A-2F11EBDBB88F}"/>
              </a:ext>
            </a:extLst>
          </p:cNvPr>
          <p:cNvSpPr>
            <a:spLocks noGrp="1"/>
          </p:cNvSpPr>
          <p:nvPr>
            <p:ph type="title"/>
          </p:nvPr>
        </p:nvSpPr>
        <p:spPr>
          <a:xfrm flipV="1">
            <a:off x="677334" y="563880"/>
            <a:ext cx="8563648" cy="350520"/>
          </a:xfrm>
        </p:spPr>
        <p:txBody>
          <a:bodyPr>
            <a:normAutofit fontScale="90000"/>
          </a:bodyPr>
          <a:lstStyle/>
          <a:p>
            <a:endParaRPr lang="en-NG" dirty="0"/>
          </a:p>
        </p:txBody>
      </p:sp>
      <p:graphicFrame>
        <p:nvGraphicFramePr>
          <p:cNvPr id="6" name="Content Placeholder 5">
            <a:extLst>
              <a:ext uri="{FF2B5EF4-FFF2-40B4-BE49-F238E27FC236}">
                <a16:creationId xmlns:a16="http://schemas.microsoft.com/office/drawing/2014/main" id="{EE44C812-85E6-02F7-685C-20D7D76B4BE7}"/>
              </a:ext>
            </a:extLst>
          </p:cNvPr>
          <p:cNvGraphicFramePr>
            <a:graphicFrameLocks noGrp="1"/>
          </p:cNvGraphicFramePr>
          <p:nvPr>
            <p:ph idx="1"/>
            <p:extLst>
              <p:ext uri="{D42A27DB-BD31-4B8C-83A1-F6EECF244321}">
                <p14:modId xmlns:p14="http://schemas.microsoft.com/office/powerpoint/2010/main" val="55124713"/>
              </p:ext>
            </p:extLst>
          </p:nvPr>
        </p:nvGraphicFramePr>
        <p:xfrm>
          <a:off x="1301053" y="1136072"/>
          <a:ext cx="7316210" cy="5268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85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1D7A-6237-011A-91E5-64F832B2A2F3}"/>
              </a:ext>
            </a:extLst>
          </p:cNvPr>
          <p:cNvSpPr>
            <a:spLocks noGrp="1"/>
          </p:cNvSpPr>
          <p:nvPr>
            <p:ph type="title"/>
          </p:nvPr>
        </p:nvSpPr>
        <p:spPr>
          <a:xfrm>
            <a:off x="677334" y="269383"/>
            <a:ext cx="8596668" cy="700435"/>
          </a:xfrm>
        </p:spPr>
        <p:txBody>
          <a:bodyPr/>
          <a:lstStyle/>
          <a:p>
            <a:r>
              <a:rPr lang="en-GB" dirty="0"/>
              <a:t>Acceptability of Economic Instruments</a:t>
            </a:r>
            <a:endParaRPr lang="en-NG" dirty="0"/>
          </a:p>
        </p:txBody>
      </p:sp>
      <p:sp>
        <p:nvSpPr>
          <p:cNvPr id="3" name="Content Placeholder 2">
            <a:extLst>
              <a:ext uri="{FF2B5EF4-FFF2-40B4-BE49-F238E27FC236}">
                <a16:creationId xmlns:a16="http://schemas.microsoft.com/office/drawing/2014/main" id="{2395B704-69AE-59BD-EEB5-28FB2362428B}"/>
              </a:ext>
            </a:extLst>
          </p:cNvPr>
          <p:cNvSpPr>
            <a:spLocks noGrp="1"/>
          </p:cNvSpPr>
          <p:nvPr>
            <p:ph idx="1"/>
          </p:nvPr>
        </p:nvSpPr>
        <p:spPr>
          <a:xfrm>
            <a:off x="677334" y="858982"/>
            <a:ext cx="8596668" cy="5182381"/>
          </a:xfrm>
        </p:spPr>
        <p:txBody>
          <a:bodyPr>
            <a:normAutofit lnSpcReduction="10000"/>
          </a:bodyPr>
          <a:lstStyle/>
          <a:p>
            <a:pPr marL="0" indent="0">
              <a:buNone/>
            </a:pPr>
            <a:r>
              <a:rPr lang="en-GB" dirty="0"/>
              <a:t>A Case Study</a:t>
            </a:r>
          </a:p>
          <a:p>
            <a:pPr algn="just"/>
            <a:r>
              <a:rPr lang="en-GB" sz="2400" dirty="0"/>
              <a:t>The choice instrument can then be modelled to suit the country’s circumstance as in the case of the study on the acceptability of Deposit Refund System under an Extended Producer responsibility for the management of PET Bottle Water Scrap (PBWS) in Enugu </a:t>
            </a:r>
            <a:r>
              <a:rPr lang="en-GB" sz="2400" i="1" dirty="0"/>
              <a:t>(</a:t>
            </a:r>
            <a:r>
              <a:rPr lang="en-GB" sz="2400" i="1" dirty="0" err="1"/>
              <a:t>Onyejekwe</a:t>
            </a:r>
            <a:r>
              <a:rPr lang="en-GB" sz="2400" i="1" dirty="0"/>
              <a:t>, </a:t>
            </a:r>
            <a:r>
              <a:rPr lang="en-GB" sz="2400" i="1" dirty="0" err="1"/>
              <a:t>Essaghah</a:t>
            </a:r>
            <a:r>
              <a:rPr lang="en-GB" sz="2400" i="1" dirty="0"/>
              <a:t> and </a:t>
            </a:r>
            <a:r>
              <a:rPr lang="en-GB" sz="2400" i="1" dirty="0" err="1"/>
              <a:t>Agukoronye</a:t>
            </a:r>
            <a:r>
              <a:rPr lang="en-GB" sz="2400" i="1" dirty="0"/>
              <a:t>, 2019)</a:t>
            </a:r>
            <a:r>
              <a:rPr lang="en-GB" sz="2400" dirty="0"/>
              <a:t>. The researchers designed a system that incorporated high administrative efficiency and low </a:t>
            </a:r>
            <a:r>
              <a:rPr lang="en-GB" sz="2400" dirty="0" err="1"/>
              <a:t>oppourtunity</a:t>
            </a:r>
            <a:r>
              <a:rPr lang="en-GB" sz="2400" dirty="0"/>
              <a:t> cost of labour by involving scavengers in the collection and return PBWS to Producers. This was to augment administrative constraint and generate an active collection activity. Though the system is yet to be implemented, the acceptance by stakeholders was highly considered. </a:t>
            </a:r>
            <a:endParaRPr lang="en-NG" sz="2400" dirty="0"/>
          </a:p>
        </p:txBody>
      </p:sp>
    </p:spTree>
    <p:extLst>
      <p:ext uri="{BB962C8B-B14F-4D97-AF65-F5344CB8AC3E}">
        <p14:creationId xmlns:p14="http://schemas.microsoft.com/office/powerpoint/2010/main" val="38780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8C45-AD91-FB94-E32C-CED6F6EE77CD}"/>
              </a:ext>
            </a:extLst>
          </p:cNvPr>
          <p:cNvSpPr>
            <a:spLocks noGrp="1"/>
          </p:cNvSpPr>
          <p:nvPr>
            <p:ph type="title"/>
          </p:nvPr>
        </p:nvSpPr>
        <p:spPr>
          <a:xfrm>
            <a:off x="677334" y="609600"/>
            <a:ext cx="8596668" cy="734291"/>
          </a:xfrm>
        </p:spPr>
        <p:txBody>
          <a:bodyPr/>
          <a:lstStyle/>
          <a:p>
            <a:pPr algn="ctr"/>
            <a:r>
              <a:rPr lang="en-GB" dirty="0"/>
              <a:t>Conclusion</a:t>
            </a:r>
            <a:endParaRPr lang="en-NG" dirty="0"/>
          </a:p>
        </p:txBody>
      </p:sp>
      <p:sp>
        <p:nvSpPr>
          <p:cNvPr id="3" name="Content Placeholder 2">
            <a:extLst>
              <a:ext uri="{FF2B5EF4-FFF2-40B4-BE49-F238E27FC236}">
                <a16:creationId xmlns:a16="http://schemas.microsoft.com/office/drawing/2014/main" id="{946EBF42-119F-4BF6-4566-B40F66EF3EDB}"/>
              </a:ext>
            </a:extLst>
          </p:cNvPr>
          <p:cNvSpPr>
            <a:spLocks noGrp="1"/>
          </p:cNvSpPr>
          <p:nvPr>
            <p:ph idx="1"/>
          </p:nvPr>
        </p:nvSpPr>
        <p:spPr>
          <a:xfrm>
            <a:off x="677334" y="1233055"/>
            <a:ext cx="8596668" cy="4808307"/>
          </a:xfrm>
        </p:spPr>
        <p:txBody>
          <a:bodyPr>
            <a:normAutofit fontScale="85000" lnSpcReduction="10000"/>
          </a:bodyPr>
          <a:lstStyle/>
          <a:p>
            <a:pPr algn="just"/>
            <a:r>
              <a:rPr lang="en-GB" sz="2400" dirty="0"/>
              <a:t>Urban and Regional Planning </a:t>
            </a:r>
            <a:r>
              <a:rPr lang="en-US" sz="2400" dirty="0">
                <a:ea typeface="Calibri" panose="020F0502020204030204" pitchFamily="34" charset="0"/>
              </a:rPr>
              <a:t>is a profession that seeks improvement in human condition through thoughtful and strategic approach in maximizing resource potentials and converting challenges to opportunities for socio – economic development .</a:t>
            </a:r>
          </a:p>
          <a:p>
            <a:pPr algn="just"/>
            <a:r>
              <a:rPr lang="en-US" sz="2400" dirty="0"/>
              <a:t>Nigeria’s untapped resources in heritage tourism and challenges in waste management are veritable goldmines for Urban Planners to explore.</a:t>
            </a:r>
          </a:p>
          <a:p>
            <a:pPr algn="just"/>
            <a:r>
              <a:rPr lang="en-GB" sz="2400" dirty="0"/>
              <a:t>Heritage Tourism development and Waste management are critical in attainment of the 2030 agenda for sustainable development goals on No poverty (SDG 1), Gender equality ( SDG 5), clean water and sanitation (SDG, 6), affordable and clean energy (SDG 7), decent work and economic growth (SDG 8), Industry, Innovation and infrastructure (SDG 9), cities and communities (SDG 11), responsible consumption and production (SDG 12), Climate change (SDG 13), sustainable use of terrestrial ecosystems (SDG 15) and Partnership for the Goals (17).</a:t>
            </a:r>
            <a:endParaRPr lang="en-NG" sz="2400" dirty="0"/>
          </a:p>
        </p:txBody>
      </p:sp>
    </p:spTree>
    <p:extLst>
      <p:ext uri="{BB962C8B-B14F-4D97-AF65-F5344CB8AC3E}">
        <p14:creationId xmlns:p14="http://schemas.microsoft.com/office/powerpoint/2010/main" val="82931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06FB-A791-66F5-E587-0655F78D5BB3}"/>
              </a:ext>
            </a:extLst>
          </p:cNvPr>
          <p:cNvSpPr>
            <a:spLocks noGrp="1"/>
          </p:cNvSpPr>
          <p:nvPr>
            <p:ph type="title"/>
          </p:nvPr>
        </p:nvSpPr>
        <p:spPr>
          <a:xfrm>
            <a:off x="677334" y="68493"/>
            <a:ext cx="8596668" cy="748145"/>
          </a:xfrm>
        </p:spPr>
        <p:txBody>
          <a:bodyPr/>
          <a:lstStyle/>
          <a:p>
            <a:pPr algn="ctr"/>
            <a:r>
              <a:rPr lang="en-GB" dirty="0"/>
              <a:t>Introduction</a:t>
            </a:r>
            <a:endParaRPr lang="en-NG" dirty="0"/>
          </a:p>
        </p:txBody>
      </p:sp>
      <p:sp>
        <p:nvSpPr>
          <p:cNvPr id="3" name="Content Placeholder 2">
            <a:extLst>
              <a:ext uri="{FF2B5EF4-FFF2-40B4-BE49-F238E27FC236}">
                <a16:creationId xmlns:a16="http://schemas.microsoft.com/office/drawing/2014/main" id="{E488AFB5-01CF-2C9C-3B05-0D50B1BCD3BB}"/>
              </a:ext>
            </a:extLst>
          </p:cNvPr>
          <p:cNvSpPr>
            <a:spLocks noGrp="1"/>
          </p:cNvSpPr>
          <p:nvPr>
            <p:ph idx="1"/>
          </p:nvPr>
        </p:nvSpPr>
        <p:spPr>
          <a:xfrm>
            <a:off x="677334" y="678873"/>
            <a:ext cx="8596668" cy="5874327"/>
          </a:xfrm>
        </p:spPr>
        <p:txBody>
          <a:bodyPr>
            <a:normAutofit fontScale="92500" lnSpcReduction="20000"/>
          </a:bodyPr>
          <a:lstStyle/>
          <a:p>
            <a:pPr algn="just"/>
            <a:r>
              <a:rPr lang="en-US" sz="2800" dirty="0">
                <a:effectLst/>
                <a:latin typeface="Times New Roman" panose="02020603050405020304" pitchFamily="18" charset="0"/>
                <a:ea typeface="Calibri" panose="020F0502020204030204" pitchFamily="34" charset="0"/>
              </a:rPr>
              <a:t>The scope of Urban and Regiona</a:t>
            </a:r>
            <a:r>
              <a:rPr lang="en-US" sz="2800" dirty="0">
                <a:latin typeface="Times New Roman" panose="02020603050405020304" pitchFamily="18" charset="0"/>
                <a:ea typeface="Calibri" panose="020F0502020204030204" pitchFamily="34" charset="0"/>
              </a:rPr>
              <a:t>l Planning is vast and broad.</a:t>
            </a:r>
          </a:p>
          <a:p>
            <a:pPr algn="just"/>
            <a:r>
              <a:rPr lang="en-US" sz="2800" dirty="0">
                <a:latin typeface="Times New Roman" panose="02020603050405020304" pitchFamily="18" charset="0"/>
                <a:ea typeface="Calibri" panose="020F0502020204030204" pitchFamily="34" charset="0"/>
              </a:rPr>
              <a:t>It transcends Keeble’s 1969 definition as an art and science of ordering the use of land, siting buildings and communication routes for practicable degree of convenience, economy and beauty. This paradigm has to a great extent, limited Urban Planners in Nigeria to specific ministries (Ministry of Works &amp; Housing and Ministry of Lands) under the government.</a:t>
            </a:r>
          </a:p>
          <a:p>
            <a:pPr algn="just"/>
            <a:r>
              <a:rPr lang="en-US" sz="2800" dirty="0">
                <a:latin typeface="Times New Roman" panose="02020603050405020304" pitchFamily="18" charset="0"/>
                <a:ea typeface="Calibri" panose="020F0502020204030204" pitchFamily="34" charset="0"/>
              </a:rPr>
              <a:t>It is a profession that seeks improvement in human condition through thoughtful and strategic approach in maximizing resource potentials and converting challenges to opportunities for socio – economic development to attain sustainable cities and communities. This makes the service of an Urban and Regional Planner unlimited to any Ministry and an  avenue for innovation.</a:t>
            </a:r>
          </a:p>
          <a:p>
            <a:endParaRPr lang="en-US" sz="2000" dirty="0">
              <a:latin typeface="Times New Roman" panose="02020603050405020304" pitchFamily="18" charset="0"/>
              <a:ea typeface="Calibri" panose="020F0502020204030204" pitchFamily="34" charset="0"/>
            </a:endParaRPr>
          </a:p>
          <a:p>
            <a:pPr marL="0" indent="0">
              <a:buNone/>
            </a:pP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855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E33D-BAC9-3ECC-9011-414D83B9643C}"/>
              </a:ext>
            </a:extLst>
          </p:cNvPr>
          <p:cNvSpPr>
            <a:spLocks noGrp="1"/>
          </p:cNvSpPr>
          <p:nvPr>
            <p:ph type="title"/>
          </p:nvPr>
        </p:nvSpPr>
        <p:spPr>
          <a:xfrm>
            <a:off x="677334" y="54638"/>
            <a:ext cx="8596668" cy="762000"/>
          </a:xfrm>
        </p:spPr>
        <p:txBody>
          <a:bodyPr>
            <a:normAutofit/>
          </a:bodyPr>
          <a:lstStyle/>
          <a:p>
            <a:pPr algn="ctr"/>
            <a:r>
              <a:rPr lang="en-GB" dirty="0"/>
              <a:t>Nigeria’s Untapped Resources</a:t>
            </a:r>
            <a:endParaRPr lang="en-NG" dirty="0"/>
          </a:p>
        </p:txBody>
      </p:sp>
      <p:sp>
        <p:nvSpPr>
          <p:cNvPr id="3" name="Content Placeholder 2">
            <a:extLst>
              <a:ext uri="{FF2B5EF4-FFF2-40B4-BE49-F238E27FC236}">
                <a16:creationId xmlns:a16="http://schemas.microsoft.com/office/drawing/2014/main" id="{E7F9106E-C709-8F91-B548-D6A12163C22E}"/>
              </a:ext>
            </a:extLst>
          </p:cNvPr>
          <p:cNvSpPr>
            <a:spLocks noGrp="1"/>
          </p:cNvSpPr>
          <p:nvPr>
            <p:ph idx="1"/>
          </p:nvPr>
        </p:nvSpPr>
        <p:spPr>
          <a:xfrm>
            <a:off x="677334" y="595745"/>
            <a:ext cx="8596668" cy="6207617"/>
          </a:xfrm>
        </p:spPr>
        <p:txBody>
          <a:bodyPr>
            <a:normAutofit lnSpcReduction="10000"/>
          </a:bodyPr>
          <a:lstStyle/>
          <a:p>
            <a:r>
              <a:rPr lang="en-GB" sz="3200" dirty="0"/>
              <a:t>Human Capital </a:t>
            </a:r>
          </a:p>
          <a:p>
            <a:pPr marL="400050" indent="-400050">
              <a:buFont typeface="+mj-lt"/>
              <a:buAutoNum type="romanLcPeriod"/>
            </a:pPr>
            <a:r>
              <a:rPr lang="en-GB" sz="2400" dirty="0"/>
              <a:t>Youthful population (53.8 % in 2020 according to World Bank).</a:t>
            </a:r>
          </a:p>
          <a:p>
            <a:pPr marL="400050" indent="-400050">
              <a:buFont typeface="+mj-lt"/>
              <a:buAutoNum type="romanLcPeriod"/>
            </a:pPr>
            <a:r>
              <a:rPr lang="en-GB" sz="2400" dirty="0"/>
              <a:t>Indigenous technologies/ Knowledge Systems .</a:t>
            </a:r>
          </a:p>
          <a:p>
            <a:pPr marL="400050" indent="-400050">
              <a:buFont typeface="+mj-lt"/>
              <a:buAutoNum type="romanLcPeriod"/>
            </a:pPr>
            <a:r>
              <a:rPr lang="en-GB" sz="2400" dirty="0"/>
              <a:t>Urban Planners.</a:t>
            </a:r>
          </a:p>
          <a:p>
            <a:pPr marL="400050" indent="-400050">
              <a:buFont typeface="+mj-lt"/>
              <a:buAutoNum type="romanLcPeriod"/>
            </a:pPr>
            <a:endParaRPr lang="en-GB" sz="2000" dirty="0"/>
          </a:p>
          <a:p>
            <a:r>
              <a:rPr lang="en-GB" sz="3200" dirty="0"/>
              <a:t>Cultural and Natural heritage </a:t>
            </a:r>
          </a:p>
          <a:p>
            <a:pPr marL="571500" indent="-571500">
              <a:buFont typeface="+mj-lt"/>
              <a:buAutoNum type="romanLcPeriod"/>
            </a:pPr>
            <a:r>
              <a:rPr lang="en-US" sz="2400" dirty="0">
                <a:effectLst/>
                <a:ea typeface="Calibri" panose="020F0502020204030204" pitchFamily="34" charset="0"/>
              </a:rPr>
              <a:t>Landscapes </a:t>
            </a:r>
          </a:p>
          <a:p>
            <a:pPr marL="571500" indent="-571500">
              <a:buFont typeface="+mj-lt"/>
              <a:buAutoNum type="romanLcPeriod"/>
            </a:pPr>
            <a:r>
              <a:rPr lang="en-US" sz="2400" dirty="0">
                <a:ea typeface="Calibri" panose="020F0502020204030204" pitchFamily="34" charset="0"/>
              </a:rPr>
              <a:t>H</a:t>
            </a:r>
            <a:r>
              <a:rPr lang="en-US" sz="2400" dirty="0">
                <a:effectLst/>
                <a:ea typeface="Calibri" panose="020F0502020204030204" pitchFamily="34" charset="0"/>
              </a:rPr>
              <a:t>istoric places</a:t>
            </a:r>
          </a:p>
          <a:p>
            <a:pPr marL="571500" indent="-571500">
              <a:buFont typeface="+mj-lt"/>
              <a:buAutoNum type="romanLcPeriod"/>
            </a:pPr>
            <a:r>
              <a:rPr lang="en-US" sz="2400" dirty="0">
                <a:ea typeface="Calibri" panose="020F0502020204030204" pitchFamily="34" charset="0"/>
              </a:rPr>
              <a:t>S</a:t>
            </a:r>
            <a:r>
              <a:rPr lang="en-US" sz="2400" dirty="0">
                <a:effectLst/>
                <a:ea typeface="Calibri" panose="020F0502020204030204" pitchFamily="34" charset="0"/>
              </a:rPr>
              <a:t>ites</a:t>
            </a:r>
          </a:p>
          <a:p>
            <a:pPr marL="571500" indent="-571500">
              <a:buFont typeface="+mj-lt"/>
              <a:buAutoNum type="romanLcPeriod"/>
            </a:pPr>
            <a:r>
              <a:rPr lang="en-US" sz="2400" dirty="0">
                <a:ea typeface="Calibri" panose="020F0502020204030204" pitchFamily="34" charset="0"/>
              </a:rPr>
              <a:t>B</a:t>
            </a:r>
            <a:r>
              <a:rPr lang="en-US" sz="2400" dirty="0">
                <a:effectLst/>
                <a:ea typeface="Calibri" panose="020F0502020204030204" pitchFamily="34" charset="0"/>
              </a:rPr>
              <a:t>uilt environments </a:t>
            </a:r>
          </a:p>
          <a:p>
            <a:pPr marL="571500" indent="-571500">
              <a:buFont typeface="+mj-lt"/>
              <a:buAutoNum type="romanLcPeriod"/>
            </a:pPr>
            <a:r>
              <a:rPr lang="en-US" sz="2400" dirty="0">
                <a:ea typeface="Calibri" panose="020F0502020204030204" pitchFamily="34" charset="0"/>
              </a:rPr>
              <a:t>B</a:t>
            </a:r>
            <a:r>
              <a:rPr lang="en-US" sz="2400" dirty="0">
                <a:effectLst/>
                <a:ea typeface="Calibri" panose="020F0502020204030204" pitchFamily="34" charset="0"/>
              </a:rPr>
              <a:t>iological diversity collection</a:t>
            </a:r>
          </a:p>
          <a:p>
            <a:pPr marL="571500" indent="-571500">
              <a:buFont typeface="+mj-lt"/>
              <a:buAutoNum type="romanLcPeriod"/>
            </a:pPr>
            <a:r>
              <a:rPr lang="en-US" sz="2400" dirty="0">
                <a:ea typeface="Calibri" panose="020F0502020204030204" pitchFamily="34" charset="0"/>
              </a:rPr>
              <a:t>C</a:t>
            </a:r>
            <a:r>
              <a:rPr lang="en-US" sz="2400" dirty="0">
                <a:effectLst/>
                <a:ea typeface="Calibri" panose="020F0502020204030204" pitchFamily="34" charset="0"/>
              </a:rPr>
              <a:t>ultural practices</a:t>
            </a:r>
            <a:endParaRPr lang="en-NG" sz="3200" dirty="0"/>
          </a:p>
        </p:txBody>
      </p:sp>
    </p:spTree>
    <p:extLst>
      <p:ext uri="{BB962C8B-B14F-4D97-AF65-F5344CB8AC3E}">
        <p14:creationId xmlns:p14="http://schemas.microsoft.com/office/powerpoint/2010/main" val="95539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77592-4BB0-853A-FD6B-280D23A8F19C}"/>
              </a:ext>
            </a:extLst>
          </p:cNvPr>
          <p:cNvSpPr>
            <a:spLocks noGrp="1"/>
          </p:cNvSpPr>
          <p:nvPr>
            <p:ph type="title"/>
          </p:nvPr>
        </p:nvSpPr>
        <p:spPr>
          <a:xfrm>
            <a:off x="677334" y="151619"/>
            <a:ext cx="8596668" cy="665018"/>
          </a:xfrm>
        </p:spPr>
        <p:txBody>
          <a:bodyPr/>
          <a:lstStyle/>
          <a:p>
            <a:pPr algn="ctr"/>
            <a:r>
              <a:rPr lang="en-GB" dirty="0"/>
              <a:t>Nigeria’s Challenges</a:t>
            </a:r>
            <a:endParaRPr lang="en-NG" dirty="0"/>
          </a:p>
        </p:txBody>
      </p:sp>
      <p:sp>
        <p:nvSpPr>
          <p:cNvPr id="3" name="Content Placeholder 2">
            <a:extLst>
              <a:ext uri="{FF2B5EF4-FFF2-40B4-BE49-F238E27FC236}">
                <a16:creationId xmlns:a16="http://schemas.microsoft.com/office/drawing/2014/main" id="{55A38092-D1CA-27CD-C629-B00F7A6FFB2B}"/>
              </a:ext>
            </a:extLst>
          </p:cNvPr>
          <p:cNvSpPr>
            <a:spLocks noGrp="1"/>
          </p:cNvSpPr>
          <p:nvPr>
            <p:ph idx="1"/>
          </p:nvPr>
        </p:nvSpPr>
        <p:spPr>
          <a:xfrm>
            <a:off x="677334" y="761609"/>
            <a:ext cx="8596668" cy="5334781"/>
          </a:xfrm>
        </p:spPr>
        <p:txBody>
          <a:bodyPr>
            <a:normAutofit lnSpcReduction="10000"/>
          </a:bodyPr>
          <a:lstStyle/>
          <a:p>
            <a:pPr algn="just"/>
            <a:r>
              <a:rPr lang="en-GB" sz="2800" dirty="0"/>
              <a:t>Nigeria is plagued with a lot challenges – insecurity, flood, unemployment, pandemics, energy crisis, waste generation, bad governance with an escalating debt profile of  N41. 6 trillion. </a:t>
            </a:r>
          </a:p>
          <a:p>
            <a:pPr marL="0" indent="0" algn="just">
              <a:buNone/>
            </a:pPr>
            <a:r>
              <a:rPr lang="en-GB" sz="2000" i="1" dirty="0"/>
              <a:t>Against the background of this lecture, I will concentrate on waste generation.</a:t>
            </a:r>
            <a:endParaRPr lang="en-GB" sz="2400" i="1" dirty="0"/>
          </a:p>
          <a:p>
            <a:r>
              <a:rPr lang="en-GB" sz="2800" b="1" dirty="0"/>
              <a:t>Waste generation </a:t>
            </a:r>
          </a:p>
          <a:p>
            <a:pPr marL="0" indent="0" algn="just">
              <a:buNone/>
            </a:pPr>
            <a:r>
              <a:rPr lang="en-US" sz="2800" dirty="0">
                <a:solidFill>
                  <a:srgbClr val="000000"/>
                </a:solidFill>
                <a:effectLst/>
                <a:ea typeface="Calibri" panose="020F0502020204030204" pitchFamily="34" charset="0"/>
              </a:rPr>
              <a:t>The current waste generated in Nigerian cities is calculated as 66,828 </a:t>
            </a:r>
            <a:r>
              <a:rPr lang="en-US" sz="2800" dirty="0" err="1">
                <a:solidFill>
                  <a:srgbClr val="000000"/>
                </a:solidFill>
                <a:effectLst/>
                <a:ea typeface="Calibri" panose="020F0502020204030204" pitchFamily="34" charset="0"/>
              </a:rPr>
              <a:t>tonnes</a:t>
            </a:r>
            <a:r>
              <a:rPr lang="en-US" sz="2800" dirty="0">
                <a:solidFill>
                  <a:srgbClr val="000000"/>
                </a:solidFill>
                <a:effectLst/>
                <a:ea typeface="Calibri" panose="020F0502020204030204" pitchFamily="34" charset="0"/>
              </a:rPr>
              <a:t> per day (TPD) at the total urban population of 106 million, while the projected value for 2040 will be 125,473 TPD (</a:t>
            </a:r>
            <a:r>
              <a:rPr lang="en-US" sz="2400" i="1" dirty="0" err="1">
                <a:solidFill>
                  <a:srgbClr val="000000"/>
                </a:solidFill>
                <a:effectLst/>
                <a:ea typeface="Calibri" panose="020F0502020204030204" pitchFamily="34" charset="0"/>
              </a:rPr>
              <a:t>Ezeudu</a:t>
            </a:r>
            <a:r>
              <a:rPr lang="en-US" sz="2400" i="1" dirty="0">
                <a:solidFill>
                  <a:srgbClr val="000000"/>
                </a:solidFill>
                <a:effectLst/>
                <a:ea typeface="Calibri" panose="020F0502020204030204" pitchFamily="34" charset="0"/>
              </a:rPr>
              <a:t>,  </a:t>
            </a:r>
            <a:r>
              <a:rPr lang="en-US" sz="2400" i="1" dirty="0" err="1">
                <a:solidFill>
                  <a:srgbClr val="000000"/>
                </a:solidFill>
                <a:effectLst/>
                <a:ea typeface="Calibri" panose="020F0502020204030204" pitchFamily="34" charset="0"/>
              </a:rPr>
              <a:t>Agunwamba</a:t>
            </a:r>
            <a:r>
              <a:rPr lang="en-US" sz="2400" i="1" dirty="0">
                <a:solidFill>
                  <a:srgbClr val="000000"/>
                </a:solidFill>
                <a:effectLst/>
                <a:ea typeface="Calibri" panose="020F0502020204030204" pitchFamily="34" charset="0"/>
              </a:rPr>
              <a:t>,  Ugochukwu and  </a:t>
            </a:r>
            <a:r>
              <a:rPr lang="en-US" sz="2400" i="1" dirty="0" err="1">
                <a:solidFill>
                  <a:srgbClr val="000000"/>
                </a:solidFill>
                <a:effectLst/>
                <a:ea typeface="Calibri" panose="020F0502020204030204" pitchFamily="34" charset="0"/>
              </a:rPr>
              <a:t>Ezeudu</a:t>
            </a:r>
            <a:r>
              <a:rPr lang="en-US" sz="2400" i="1" dirty="0">
                <a:solidFill>
                  <a:srgbClr val="000000"/>
                </a:solidFill>
                <a:effectLst/>
                <a:ea typeface="Calibri" panose="020F0502020204030204" pitchFamily="34" charset="0"/>
              </a:rPr>
              <a:t>, 2020</a:t>
            </a:r>
            <a:r>
              <a:rPr lang="en-US" sz="2400" dirty="0">
                <a:solidFill>
                  <a:srgbClr val="000000"/>
                </a:solidFill>
                <a:effectLst/>
                <a:ea typeface="Calibri" panose="020F0502020204030204" pitchFamily="34" charset="0"/>
              </a:rPr>
              <a:t>).</a:t>
            </a:r>
            <a:endParaRPr lang="en-US" sz="28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310210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D3966-FFA2-C309-6967-572E23706873}"/>
              </a:ext>
            </a:extLst>
          </p:cNvPr>
          <p:cNvSpPr>
            <a:spLocks noGrp="1"/>
          </p:cNvSpPr>
          <p:nvPr>
            <p:ph type="title"/>
          </p:nvPr>
        </p:nvSpPr>
        <p:spPr>
          <a:xfrm>
            <a:off x="677334" y="156238"/>
            <a:ext cx="8596668" cy="1320800"/>
          </a:xfrm>
        </p:spPr>
        <p:txBody>
          <a:bodyPr>
            <a:normAutofit/>
          </a:bodyPr>
          <a:lstStyle/>
          <a:p>
            <a:pPr algn="ctr"/>
            <a:r>
              <a:rPr lang="en-GB" dirty="0"/>
              <a:t>Planners Opportunities' In Nigeria’s Untapped Resources</a:t>
            </a:r>
            <a:endParaRPr lang="en-NG" dirty="0"/>
          </a:p>
        </p:txBody>
      </p:sp>
      <p:sp>
        <p:nvSpPr>
          <p:cNvPr id="3" name="Content Placeholder 2">
            <a:extLst>
              <a:ext uri="{FF2B5EF4-FFF2-40B4-BE49-F238E27FC236}">
                <a16:creationId xmlns:a16="http://schemas.microsoft.com/office/drawing/2014/main" id="{F95B09AE-FD1A-6EE1-8777-22D2D96C0145}"/>
              </a:ext>
            </a:extLst>
          </p:cNvPr>
          <p:cNvSpPr>
            <a:spLocks noGrp="1"/>
          </p:cNvSpPr>
          <p:nvPr>
            <p:ph idx="1"/>
          </p:nvPr>
        </p:nvSpPr>
        <p:spPr>
          <a:xfrm>
            <a:off x="677334" y="1246910"/>
            <a:ext cx="8596668" cy="5454852"/>
          </a:xfrm>
        </p:spPr>
        <p:txBody>
          <a:bodyPr/>
          <a:lstStyle/>
          <a:p>
            <a:r>
              <a:rPr lang="en-GB" sz="2400" b="1" dirty="0"/>
              <a:t>Heritage Tourism development </a:t>
            </a:r>
          </a:p>
          <a:p>
            <a:pPr marL="0" indent="0" algn="just">
              <a:buNone/>
            </a:pPr>
            <a:r>
              <a:rPr lang="en-GB" sz="2400" b="0" i="0" dirty="0">
                <a:solidFill>
                  <a:srgbClr val="333333"/>
                </a:solidFill>
                <a:effectLst/>
                <a:latin typeface="Open Sans" panose="020B0606030504020204" pitchFamily="34" charset="0"/>
              </a:rPr>
              <a:t>This form of tourism is an inclusive tourism sector development that leverages the cultural and natural heritage assets in a region through community engagement, tourism planning, product development, and institutional capacity building.</a:t>
            </a:r>
            <a:endParaRPr lang="en-GB" sz="2400" dirty="0"/>
          </a:p>
          <a:p>
            <a:pPr marL="0" indent="0" algn="just">
              <a:buNone/>
            </a:pPr>
            <a:r>
              <a:rPr lang="en-GB" sz="2400" b="0" i="0" dirty="0">
                <a:solidFill>
                  <a:srgbClr val="333333"/>
                </a:solidFill>
                <a:effectLst/>
                <a:latin typeface="Open Sans" panose="020B0604020202020204" pitchFamily="34" charset="0"/>
              </a:rPr>
              <a:t>The World Bank Group (WBG, 2022) has long recognized that heritage development can play a vital role in developing countries’ efforts to promote local economic development, accelerate social integration, and alleviate poverty. Using Osun Oshogbo and </a:t>
            </a:r>
            <a:r>
              <a:rPr lang="en-GB" sz="2400" b="0" i="0" dirty="0" err="1">
                <a:solidFill>
                  <a:srgbClr val="333333"/>
                </a:solidFill>
                <a:effectLst/>
                <a:latin typeface="Open Sans" panose="020B0604020202020204" pitchFamily="34" charset="0"/>
              </a:rPr>
              <a:t>Sukur</a:t>
            </a:r>
            <a:r>
              <a:rPr lang="en-GB" sz="2400" b="0" i="0" dirty="0">
                <a:solidFill>
                  <a:srgbClr val="333333"/>
                </a:solidFill>
                <a:effectLst/>
                <a:latin typeface="Open Sans" panose="020B0604020202020204" pitchFamily="34" charset="0"/>
              </a:rPr>
              <a:t> Cultural landscapes both (World Heritage Sites in Nigeria) as case studies, the advantages can not be over emphasized.</a:t>
            </a:r>
          </a:p>
          <a:p>
            <a:pPr marL="0" indent="0" algn="just">
              <a:buNone/>
            </a:pPr>
            <a:endParaRPr lang="en-GB" dirty="0"/>
          </a:p>
          <a:p>
            <a:pPr marL="0" indent="0">
              <a:buNone/>
            </a:pPr>
            <a:endParaRPr lang="en-GB" dirty="0"/>
          </a:p>
        </p:txBody>
      </p:sp>
    </p:spTree>
    <p:extLst>
      <p:ext uri="{BB962C8B-B14F-4D97-AF65-F5344CB8AC3E}">
        <p14:creationId xmlns:p14="http://schemas.microsoft.com/office/powerpoint/2010/main" val="155473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401B-F157-91FF-B1CD-B5B51B5E5E2E}"/>
              </a:ext>
            </a:extLst>
          </p:cNvPr>
          <p:cNvSpPr>
            <a:spLocks noGrp="1"/>
          </p:cNvSpPr>
          <p:nvPr>
            <p:ph type="title"/>
          </p:nvPr>
        </p:nvSpPr>
        <p:spPr>
          <a:xfrm>
            <a:off x="661941" y="13854"/>
            <a:ext cx="8596668" cy="845127"/>
          </a:xfrm>
        </p:spPr>
        <p:txBody>
          <a:bodyPr>
            <a:normAutofit fontScale="90000"/>
          </a:bodyPr>
          <a:lstStyle/>
          <a:p>
            <a:r>
              <a:rPr lang="en-GB" dirty="0"/>
              <a:t>Advantages of Heritage Tourism Development</a:t>
            </a:r>
            <a:endParaRPr lang="en-NG" dirty="0"/>
          </a:p>
        </p:txBody>
      </p:sp>
      <p:sp>
        <p:nvSpPr>
          <p:cNvPr id="3" name="Content Placeholder 2">
            <a:extLst>
              <a:ext uri="{FF2B5EF4-FFF2-40B4-BE49-F238E27FC236}">
                <a16:creationId xmlns:a16="http://schemas.microsoft.com/office/drawing/2014/main" id="{5F3C2E83-3F23-C354-07DE-FF4DC7713581}"/>
              </a:ext>
            </a:extLst>
          </p:cNvPr>
          <p:cNvSpPr>
            <a:spLocks noGrp="1"/>
          </p:cNvSpPr>
          <p:nvPr>
            <p:ph idx="1"/>
          </p:nvPr>
        </p:nvSpPr>
        <p:spPr>
          <a:xfrm>
            <a:off x="661941" y="616137"/>
            <a:ext cx="8612061" cy="5881645"/>
          </a:xfrm>
        </p:spPr>
        <p:txBody>
          <a:bodyPr>
            <a:normAutofit fontScale="25000" lnSpcReduction="20000"/>
          </a:bodyPr>
          <a:lstStyle/>
          <a:p>
            <a:pPr>
              <a:buFont typeface="+mj-lt"/>
              <a:buAutoNum type="arabicPeriod"/>
            </a:pPr>
            <a:r>
              <a:rPr lang="en-GB" sz="9600" dirty="0"/>
              <a:t>Economic benefits; Increased incomes, gross national product (GNP) foreign exchange.</a:t>
            </a:r>
          </a:p>
          <a:p>
            <a:pPr>
              <a:buFont typeface="+mj-lt"/>
              <a:buAutoNum type="arabicPeriod"/>
            </a:pPr>
            <a:r>
              <a:rPr lang="en-GB" sz="9600" dirty="0"/>
              <a:t>Development of Infrastructure and services.</a:t>
            </a:r>
          </a:p>
          <a:p>
            <a:pPr>
              <a:buFont typeface="+mj-lt"/>
              <a:buAutoNum type="arabicPeriod"/>
            </a:pPr>
            <a:r>
              <a:rPr lang="en-GB" sz="9600" dirty="0"/>
              <a:t>Creation of skilled job opportunities.</a:t>
            </a:r>
          </a:p>
          <a:p>
            <a:pPr>
              <a:buFont typeface="+mj-lt"/>
              <a:buAutoNum type="arabicPeriod"/>
            </a:pPr>
            <a:r>
              <a:rPr lang="en-GB" sz="9600" dirty="0"/>
              <a:t>Justification for environmental protection and improvement.</a:t>
            </a:r>
          </a:p>
          <a:p>
            <a:pPr>
              <a:buFont typeface="+mj-lt"/>
              <a:buAutoNum type="arabicPeriod"/>
            </a:pPr>
            <a:r>
              <a:rPr lang="en-GB" sz="9600" dirty="0"/>
              <a:t>Correction of misconception about a place.</a:t>
            </a:r>
          </a:p>
          <a:p>
            <a:pPr>
              <a:buFont typeface="+mj-lt"/>
              <a:buAutoNum type="arabicPeriod"/>
            </a:pPr>
            <a:r>
              <a:rPr lang="en-GB" sz="9600" dirty="0"/>
              <a:t>Promotes the tangible and intangible culture where the heritage is located.</a:t>
            </a:r>
          </a:p>
          <a:p>
            <a:pPr>
              <a:buFont typeface="+mj-lt"/>
              <a:buAutoNum type="arabicPeriod"/>
            </a:pPr>
            <a:r>
              <a:rPr lang="en-GB" sz="9600" dirty="0"/>
              <a:t>Attracts and encourage tourists to remote areas.</a:t>
            </a:r>
          </a:p>
          <a:p>
            <a:pPr>
              <a:buFont typeface="+mj-lt"/>
              <a:buAutoNum type="arabicPeriod"/>
            </a:pPr>
            <a:r>
              <a:rPr lang="en-GB" sz="9600" dirty="0"/>
              <a:t>It can be used as an effective instrument for local, state and national recognition.</a:t>
            </a:r>
          </a:p>
          <a:p>
            <a:pPr>
              <a:buFont typeface="+mj-lt"/>
              <a:buAutoNum type="arabicPeriod"/>
            </a:pPr>
            <a:r>
              <a:rPr lang="en-GB" sz="9600" dirty="0"/>
              <a:t>Dissemination of IKS to youth and society.</a:t>
            </a:r>
          </a:p>
          <a:p>
            <a:pPr>
              <a:buFont typeface="+mj-lt"/>
              <a:buAutoNum type="arabicPeriod"/>
            </a:pPr>
            <a:r>
              <a:rPr lang="en-GB" sz="9600" dirty="0"/>
              <a:t>Diversification of the economy</a:t>
            </a:r>
          </a:p>
          <a:p>
            <a:pPr>
              <a:buFont typeface="+mj-lt"/>
              <a:buAutoNum type="arabicPeriod"/>
            </a:pPr>
            <a:r>
              <a:rPr lang="en-GB" sz="9600" dirty="0"/>
              <a:t>Increase in governmental revenue (taxes rates and duties).</a:t>
            </a:r>
          </a:p>
          <a:p>
            <a:pPr marL="0" indent="0">
              <a:buNone/>
            </a:pPr>
            <a:endParaRPr lang="en-NG" dirty="0"/>
          </a:p>
        </p:txBody>
      </p:sp>
    </p:spTree>
    <p:extLst>
      <p:ext uri="{BB962C8B-B14F-4D97-AF65-F5344CB8AC3E}">
        <p14:creationId xmlns:p14="http://schemas.microsoft.com/office/powerpoint/2010/main" val="365822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494C-2BCA-763B-15E0-F3543D0BB3F0}"/>
              </a:ext>
            </a:extLst>
          </p:cNvPr>
          <p:cNvSpPr>
            <a:spLocks noGrp="1"/>
          </p:cNvSpPr>
          <p:nvPr>
            <p:ph type="title"/>
          </p:nvPr>
        </p:nvSpPr>
        <p:spPr>
          <a:xfrm>
            <a:off x="677334" y="152400"/>
            <a:ext cx="8596668" cy="55418"/>
          </a:xfrm>
        </p:spPr>
        <p:txBody>
          <a:bodyPr>
            <a:normAutofit fontScale="90000"/>
          </a:bodyPr>
          <a:lstStyle/>
          <a:p>
            <a:endParaRPr lang="en-NG" dirty="0"/>
          </a:p>
        </p:txBody>
      </p:sp>
      <p:pic>
        <p:nvPicPr>
          <p:cNvPr id="5" name="Content Placeholder 4">
            <a:extLst>
              <a:ext uri="{FF2B5EF4-FFF2-40B4-BE49-F238E27FC236}">
                <a16:creationId xmlns:a16="http://schemas.microsoft.com/office/drawing/2014/main" id="{B37C0A1B-E9CA-AFE9-77BE-B4480B190607}"/>
              </a:ext>
            </a:extLst>
          </p:cNvPr>
          <p:cNvPicPr>
            <a:picLocks noGrp="1" noChangeAspect="1"/>
          </p:cNvPicPr>
          <p:nvPr>
            <p:ph idx="1"/>
          </p:nvPr>
        </p:nvPicPr>
        <p:blipFill>
          <a:blip r:embed="rId2"/>
          <a:stretch>
            <a:fillRect/>
          </a:stretch>
        </p:blipFill>
        <p:spPr>
          <a:xfrm rot="5400000">
            <a:off x="-71329" y="476068"/>
            <a:ext cx="3800256" cy="3158832"/>
          </a:xfrm>
        </p:spPr>
      </p:pic>
      <p:sp>
        <p:nvSpPr>
          <p:cNvPr id="6" name="Rectangle 5">
            <a:extLst>
              <a:ext uri="{FF2B5EF4-FFF2-40B4-BE49-F238E27FC236}">
                <a16:creationId xmlns:a16="http://schemas.microsoft.com/office/drawing/2014/main" id="{6F380AD4-D62F-DD26-CAFF-8002A2C15DE5}"/>
              </a:ext>
            </a:extLst>
          </p:cNvPr>
          <p:cNvSpPr/>
          <p:nvPr/>
        </p:nvSpPr>
        <p:spPr>
          <a:xfrm>
            <a:off x="96977" y="3717069"/>
            <a:ext cx="3952544" cy="336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Ogbunike</a:t>
            </a:r>
            <a:r>
              <a:rPr lang="en-GB" dirty="0"/>
              <a:t> Cave, Anambra State</a:t>
            </a:r>
            <a:endParaRPr lang="en-NG" dirty="0"/>
          </a:p>
        </p:txBody>
      </p:sp>
      <p:pic>
        <p:nvPicPr>
          <p:cNvPr id="7" name="Picture 8" descr="https://img.jakpost.net/c/2018/08/20/2018_08_20_51999_1534738141._large.jpg">
            <a:extLst>
              <a:ext uri="{FF2B5EF4-FFF2-40B4-BE49-F238E27FC236}">
                <a16:creationId xmlns:a16="http://schemas.microsoft.com/office/drawing/2014/main" id="{253AFE17-F5C7-00EB-7107-763B2977E9F3}"/>
              </a:ext>
            </a:extLst>
          </p:cNvPr>
          <p:cNvPicPr>
            <a:picLocks noChangeAspect="1" noChangeArrowheads="1"/>
          </p:cNvPicPr>
          <p:nvPr/>
        </p:nvPicPr>
        <p:blipFill>
          <a:blip r:embed="rId3" cstate="print"/>
          <a:srcRect/>
          <a:stretch>
            <a:fillRect/>
          </a:stretch>
        </p:blipFill>
        <p:spPr bwMode="auto">
          <a:xfrm>
            <a:off x="3641387" y="113075"/>
            <a:ext cx="4065244" cy="3135775"/>
          </a:xfrm>
          <a:prstGeom prst="rect">
            <a:avLst/>
          </a:prstGeom>
          <a:noFill/>
        </p:spPr>
      </p:pic>
      <p:sp>
        <p:nvSpPr>
          <p:cNvPr id="8" name="Rectangle 7">
            <a:extLst>
              <a:ext uri="{FF2B5EF4-FFF2-40B4-BE49-F238E27FC236}">
                <a16:creationId xmlns:a16="http://schemas.microsoft.com/office/drawing/2014/main" id="{B44C7A78-DACC-A4E3-02F6-74FA65C1ACE5}"/>
              </a:ext>
            </a:extLst>
          </p:cNvPr>
          <p:cNvSpPr/>
          <p:nvPr/>
        </p:nvSpPr>
        <p:spPr>
          <a:xfrm>
            <a:off x="3746479" y="2885318"/>
            <a:ext cx="4065244" cy="419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Osun Oshogbo Groove, Osun State</a:t>
            </a:r>
            <a:endParaRPr lang="en-NG" dirty="0"/>
          </a:p>
        </p:txBody>
      </p:sp>
      <p:pic>
        <p:nvPicPr>
          <p:cNvPr id="9" name="Picture 2" descr="C:\Users\user\AppData\Local\Temp\IMG_9624.JPG">
            <a:extLst>
              <a:ext uri="{FF2B5EF4-FFF2-40B4-BE49-F238E27FC236}">
                <a16:creationId xmlns:a16="http://schemas.microsoft.com/office/drawing/2014/main" id="{C1791CC3-0DEE-5866-E9A9-3D9F56D75C1A}"/>
              </a:ext>
            </a:extLst>
          </p:cNvPr>
          <p:cNvPicPr>
            <a:picLocks noChangeAspect="1" noChangeArrowheads="1"/>
          </p:cNvPicPr>
          <p:nvPr/>
        </p:nvPicPr>
        <p:blipFill>
          <a:blip r:embed="rId4" cstate="print"/>
          <a:srcRect t="17326"/>
          <a:stretch>
            <a:fillRect/>
          </a:stretch>
        </p:blipFill>
        <p:spPr bwMode="auto">
          <a:xfrm>
            <a:off x="3713015" y="3431891"/>
            <a:ext cx="4208850" cy="3109777"/>
          </a:xfrm>
          <a:prstGeom prst="rect">
            <a:avLst/>
          </a:prstGeom>
          <a:noFill/>
        </p:spPr>
      </p:pic>
      <p:sp>
        <p:nvSpPr>
          <p:cNvPr id="10" name="Rectangle 9">
            <a:extLst>
              <a:ext uri="{FF2B5EF4-FFF2-40B4-BE49-F238E27FC236}">
                <a16:creationId xmlns:a16="http://schemas.microsoft.com/office/drawing/2014/main" id="{ED7373AD-85EE-0AF0-E186-03534B8434A7}"/>
              </a:ext>
            </a:extLst>
          </p:cNvPr>
          <p:cNvSpPr/>
          <p:nvPr/>
        </p:nvSpPr>
        <p:spPr>
          <a:xfrm>
            <a:off x="3713015" y="6232306"/>
            <a:ext cx="4208850" cy="512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a:t>Sukur</a:t>
            </a:r>
            <a:r>
              <a:rPr lang="en-GB" sz="1600" dirty="0"/>
              <a:t> Cultural landscape, Adamawa State</a:t>
            </a:r>
            <a:endParaRPr lang="en-NG" sz="1600" dirty="0"/>
          </a:p>
        </p:txBody>
      </p:sp>
      <p:pic>
        <p:nvPicPr>
          <p:cNvPr id="1026" name="Picture 2" descr="Gidan Makama: Kano's 500-Year-Old Palace-Turned-Museum | Dailytrust">
            <a:extLst>
              <a:ext uri="{FF2B5EF4-FFF2-40B4-BE49-F238E27FC236}">
                <a16:creationId xmlns:a16="http://schemas.microsoft.com/office/drawing/2014/main" id="{521C973E-CBDB-9097-2734-C1BEBFBFC7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8679" y="152397"/>
            <a:ext cx="4248194" cy="24938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62F1BAB-EB4E-AF98-C2EA-9B607688DE09}"/>
              </a:ext>
            </a:extLst>
          </p:cNvPr>
          <p:cNvSpPr/>
          <p:nvPr/>
        </p:nvSpPr>
        <p:spPr>
          <a:xfrm>
            <a:off x="8116523" y="2619226"/>
            <a:ext cx="3549004" cy="419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Gidan</a:t>
            </a:r>
            <a:r>
              <a:rPr lang="en-GB" dirty="0"/>
              <a:t> </a:t>
            </a:r>
            <a:r>
              <a:rPr lang="en-GB" dirty="0" err="1"/>
              <a:t>Makama</a:t>
            </a:r>
            <a:r>
              <a:rPr lang="en-GB" dirty="0"/>
              <a:t>, Kano State</a:t>
            </a:r>
            <a:endParaRPr lang="en-NG" dirty="0"/>
          </a:p>
        </p:txBody>
      </p:sp>
      <p:pic>
        <p:nvPicPr>
          <p:cNvPr id="1028" name="Picture 4" descr="Connect Nigeria">
            <a:extLst>
              <a:ext uri="{FF2B5EF4-FFF2-40B4-BE49-F238E27FC236}">
                <a16:creationId xmlns:a16="http://schemas.microsoft.com/office/drawing/2014/main" id="{AA63A4B6-96DC-3794-0E46-84D08131E5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9534" y="3220284"/>
            <a:ext cx="4065243" cy="30450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E0D116C-68CF-C2FA-1E99-E92C824B346C}"/>
              </a:ext>
            </a:extLst>
          </p:cNvPr>
          <p:cNvSpPr/>
          <p:nvPr/>
        </p:nvSpPr>
        <p:spPr>
          <a:xfrm>
            <a:off x="8089534" y="6232306"/>
            <a:ext cx="3918019" cy="512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Awhum</a:t>
            </a:r>
            <a:r>
              <a:rPr lang="en-GB" dirty="0"/>
              <a:t> Waterfall, Enugu State</a:t>
            </a:r>
            <a:endParaRPr lang="en-NG" dirty="0"/>
          </a:p>
        </p:txBody>
      </p:sp>
      <p:pic>
        <p:nvPicPr>
          <p:cNvPr id="1030" name="Picture 6" descr="Ikot-Abasi - Wikiwand">
            <a:extLst>
              <a:ext uri="{FF2B5EF4-FFF2-40B4-BE49-F238E27FC236}">
                <a16:creationId xmlns:a16="http://schemas.microsoft.com/office/drawing/2014/main" id="{0AEE0D81-70FE-DE2E-DE81-2E91677266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580" y="4089407"/>
            <a:ext cx="3158832" cy="245226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BECF2E7-4D47-C6FE-0011-49F3877F538F}"/>
              </a:ext>
            </a:extLst>
          </p:cNvPr>
          <p:cNvSpPr/>
          <p:nvPr/>
        </p:nvSpPr>
        <p:spPr>
          <a:xfrm>
            <a:off x="249383" y="6096001"/>
            <a:ext cx="3295963" cy="729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Aba Women Riot mass grave and Ikot Abasi Slave Route, </a:t>
            </a:r>
            <a:r>
              <a:rPr lang="en-GB" dirty="0" err="1"/>
              <a:t>Akwa</a:t>
            </a:r>
            <a:r>
              <a:rPr lang="en-GB" dirty="0"/>
              <a:t> Ibom State</a:t>
            </a:r>
            <a:endParaRPr lang="en-NG" dirty="0"/>
          </a:p>
        </p:txBody>
      </p:sp>
    </p:spTree>
    <p:extLst>
      <p:ext uri="{BB962C8B-B14F-4D97-AF65-F5344CB8AC3E}">
        <p14:creationId xmlns:p14="http://schemas.microsoft.com/office/powerpoint/2010/main" val="67692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82CE0-5240-863E-DA8C-15B2189603DA}"/>
              </a:ext>
            </a:extLst>
          </p:cNvPr>
          <p:cNvSpPr>
            <a:spLocks noGrp="1"/>
          </p:cNvSpPr>
          <p:nvPr>
            <p:ph type="title"/>
          </p:nvPr>
        </p:nvSpPr>
        <p:spPr>
          <a:xfrm>
            <a:off x="661941" y="138546"/>
            <a:ext cx="8596668" cy="900545"/>
          </a:xfrm>
        </p:spPr>
        <p:txBody>
          <a:bodyPr>
            <a:noAutofit/>
          </a:bodyPr>
          <a:lstStyle/>
          <a:p>
            <a:pPr algn="ctr"/>
            <a:r>
              <a:rPr lang="en-GB" sz="2800" dirty="0"/>
              <a:t>How Planners can venture into Heritage Tourism Development</a:t>
            </a:r>
            <a:endParaRPr lang="en-NG" sz="2800" dirty="0"/>
          </a:p>
        </p:txBody>
      </p:sp>
      <p:sp>
        <p:nvSpPr>
          <p:cNvPr id="3" name="Content Placeholder 2">
            <a:extLst>
              <a:ext uri="{FF2B5EF4-FFF2-40B4-BE49-F238E27FC236}">
                <a16:creationId xmlns:a16="http://schemas.microsoft.com/office/drawing/2014/main" id="{BD01993B-3E91-D9C0-D2AF-B35D5EA5DF9D}"/>
              </a:ext>
            </a:extLst>
          </p:cNvPr>
          <p:cNvSpPr>
            <a:spLocks noGrp="1"/>
          </p:cNvSpPr>
          <p:nvPr>
            <p:ph idx="1"/>
          </p:nvPr>
        </p:nvSpPr>
        <p:spPr>
          <a:xfrm>
            <a:off x="677334" y="914401"/>
            <a:ext cx="8596668" cy="5375563"/>
          </a:xfrm>
        </p:spPr>
        <p:txBody>
          <a:bodyPr>
            <a:normAutofit/>
          </a:bodyPr>
          <a:lstStyle/>
          <a:p>
            <a:pPr marL="0" indent="0">
              <a:buNone/>
            </a:pPr>
            <a:r>
              <a:rPr lang="en-GB" dirty="0"/>
              <a:t>Before you procced to venture into Heritage Tourism Development, knowledge of the following are imperative -</a:t>
            </a:r>
          </a:p>
          <a:p>
            <a:pPr marL="685800" lvl="1" algn="just"/>
            <a:r>
              <a:rPr lang="en-US" sz="2000" b="1" dirty="0">
                <a:effectLst/>
                <a:ea typeface="Calibri" panose="020F0502020204030204" pitchFamily="34" charset="0"/>
              </a:rPr>
              <a:t>Knowledge of the Law - </a:t>
            </a:r>
            <a:r>
              <a:rPr lang="en-US" sz="2000" dirty="0">
                <a:effectLst/>
                <a:ea typeface="Calibri" panose="020F0502020204030204" pitchFamily="34" charset="0"/>
              </a:rPr>
              <a:t>In accordance to the 1972 UNESCO recommendation and the 1987 ICOMOS charter for protection of historical landscapes and cities, the Nigerian Urban and Regional Planning Law (Cap N138 LFN 2004) requires in sections 64-72 the compilation of list of places of historic interest, consultation with organizations and people with special knowledge, and seeking the consent of the National Commission for Museums and Monuments before any alteration is made on any cultural property. </a:t>
            </a:r>
          </a:p>
          <a:p>
            <a:pPr lvl="1" algn="just"/>
            <a:r>
              <a:rPr lang="en-GB" sz="2000" dirty="0"/>
              <a:t>Knowledge of Nigeria National Tourism Policy.</a:t>
            </a:r>
          </a:p>
          <a:p>
            <a:pPr lvl="1" algn="just"/>
            <a:r>
              <a:rPr lang="en-GB" sz="2000" dirty="0"/>
              <a:t>Membership of a World Bank/ United Nations recognised International professional network on heritage </a:t>
            </a:r>
            <a:r>
              <a:rPr lang="en-GB" sz="2000" b="0" i="0" dirty="0">
                <a:solidFill>
                  <a:srgbClr val="13161A"/>
                </a:solidFill>
                <a:effectLst/>
              </a:rPr>
              <a:t>to participate in expert meetings, professional workshops, scientific exchanges, and training programs</a:t>
            </a:r>
            <a:endParaRPr lang="en-NG" sz="2000" dirty="0"/>
          </a:p>
        </p:txBody>
      </p:sp>
    </p:spTree>
    <p:extLst>
      <p:ext uri="{BB962C8B-B14F-4D97-AF65-F5344CB8AC3E}">
        <p14:creationId xmlns:p14="http://schemas.microsoft.com/office/powerpoint/2010/main" val="2922095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CF0A-000F-2F1E-C72F-E0F0D2F3FD08}"/>
              </a:ext>
            </a:extLst>
          </p:cNvPr>
          <p:cNvSpPr>
            <a:spLocks noGrp="1"/>
          </p:cNvSpPr>
          <p:nvPr>
            <p:ph type="title"/>
          </p:nvPr>
        </p:nvSpPr>
        <p:spPr>
          <a:xfrm>
            <a:off x="677334" y="82347"/>
            <a:ext cx="8596668" cy="929035"/>
          </a:xfrm>
        </p:spPr>
        <p:txBody>
          <a:bodyPr/>
          <a:lstStyle/>
          <a:p>
            <a:r>
              <a:rPr lang="en-GB" dirty="0"/>
              <a:t>Approach to Heritage Tourism Planning</a:t>
            </a:r>
            <a:endParaRPr lang="en-NG" dirty="0"/>
          </a:p>
        </p:txBody>
      </p:sp>
      <p:sp>
        <p:nvSpPr>
          <p:cNvPr id="3" name="Content Placeholder 2">
            <a:extLst>
              <a:ext uri="{FF2B5EF4-FFF2-40B4-BE49-F238E27FC236}">
                <a16:creationId xmlns:a16="http://schemas.microsoft.com/office/drawing/2014/main" id="{499CAA8B-4C02-A0B3-6D18-910BACAD1BFC}"/>
              </a:ext>
            </a:extLst>
          </p:cNvPr>
          <p:cNvSpPr>
            <a:spLocks noGrp="1"/>
          </p:cNvSpPr>
          <p:nvPr>
            <p:ph idx="1"/>
          </p:nvPr>
        </p:nvSpPr>
        <p:spPr>
          <a:xfrm>
            <a:off x="677334" y="609600"/>
            <a:ext cx="8596668" cy="5431763"/>
          </a:xfrm>
        </p:spPr>
        <p:txBody>
          <a:bodyPr>
            <a:normAutofit fontScale="92500" lnSpcReduction="10000"/>
          </a:bodyPr>
          <a:lstStyle/>
          <a:p>
            <a:pPr marL="0" indent="0">
              <a:buNone/>
            </a:pPr>
            <a:r>
              <a:rPr lang="en-GB" sz="2400" dirty="0"/>
              <a:t>For maximum attractiveness and Implementation, </a:t>
            </a:r>
          </a:p>
          <a:p>
            <a:pPr algn="just"/>
            <a:r>
              <a:rPr lang="en-GB" sz="2400" dirty="0"/>
              <a:t>Phase 1 – Survey and Analysis: Determine heritage sites and tourist flow by comparing existing and potential demand with existing and potential tourist attraction. </a:t>
            </a:r>
          </a:p>
          <a:p>
            <a:pPr algn="just"/>
            <a:r>
              <a:rPr lang="en-GB" sz="2400" dirty="0"/>
              <a:t>Phase 2 – Analyse to define the best option of development (this include utilities and infrastructure). Get the cost for development of each product and evaluate its profitability. Get investors (local authorities, state government, interested parties) who will control their implementation. Redefine  and reanalyse  the development option in collaboration with the investor.</a:t>
            </a:r>
          </a:p>
          <a:p>
            <a:pPr algn="just"/>
            <a:r>
              <a:rPr lang="en-GB" sz="2400" dirty="0"/>
              <a:t>Phase 3 – Physical Plan and Implementation: Prepare a detailed physical plan preceded by three preliminary studies that examine the additional provisions, prospective use of the site and the main destinations preferred by tourist.</a:t>
            </a:r>
          </a:p>
          <a:p>
            <a:pPr algn="just"/>
            <a:r>
              <a:rPr lang="en-GB" sz="2400" dirty="0"/>
              <a:t>Phase 4 – Seek for tourism promoters (marketing and cashflow). </a:t>
            </a:r>
            <a:endParaRPr lang="en-NG" sz="2400" dirty="0"/>
          </a:p>
        </p:txBody>
      </p:sp>
    </p:spTree>
    <p:extLst>
      <p:ext uri="{BB962C8B-B14F-4D97-AF65-F5344CB8AC3E}">
        <p14:creationId xmlns:p14="http://schemas.microsoft.com/office/powerpoint/2010/main" val="1015929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1884</TotalTime>
  <Words>1593</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Open Sans</vt:lpstr>
      <vt:lpstr>Times New Roman</vt:lpstr>
      <vt:lpstr>Trebuchet MS</vt:lpstr>
      <vt:lpstr>Wingdings 3</vt:lpstr>
      <vt:lpstr>Facet</vt:lpstr>
      <vt:lpstr>PROSPECTIVE VENTURES FOR PROFESSIONAL URBAN PLANNERS IN NIGERIA HERITAGE TOURISM AND WASTE MANAGEMENT  By Dr. Onyejekwe, Ijeoma H. RTP, MNITP, MNIM, MICOMS, MEREF National Commission for Museums and Monuments ijeomaharriet70@gmail.com, finance@icomos.ng </vt:lpstr>
      <vt:lpstr>Introduction</vt:lpstr>
      <vt:lpstr>Nigeria’s Untapped Resources</vt:lpstr>
      <vt:lpstr>Nigeria’s Challenges</vt:lpstr>
      <vt:lpstr>Planners Opportunities' In Nigeria’s Untapped Resources</vt:lpstr>
      <vt:lpstr>Advantages of Heritage Tourism Development</vt:lpstr>
      <vt:lpstr>PowerPoint Presentation</vt:lpstr>
      <vt:lpstr>How Planners can venture into Heritage Tourism Development</vt:lpstr>
      <vt:lpstr>Approach to Heritage Tourism Planning</vt:lpstr>
      <vt:lpstr>Urban Planners Oppourtunities in Waste Generation</vt:lpstr>
      <vt:lpstr>Economic Instrument in Waste Management</vt:lpstr>
      <vt:lpstr>Selection, Design and Implementation Framework of Economic Instrument for Solid  Waste Management </vt:lpstr>
      <vt:lpstr>PowerPoint Presentation</vt:lpstr>
      <vt:lpstr>Acceptability of Economic Instruments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PROSPECTIVE VENTURES FOR PROFESSIONAL URBAN PLANNERS IN NIGERIA HERITAGE TOURISM AND WASTE MANAGEMENT By Dr. Onyejekwe, Ijeoma H. RTP, MNITP, MNIM, MICOMS, MEREF National Commission for Museums and Monuments ijeomaharriet70@gmail.com, finance@icomos.ng </dc:title>
  <dc:creator>HP</dc:creator>
  <cp:lastModifiedBy>HP</cp:lastModifiedBy>
  <cp:revision>8</cp:revision>
  <dcterms:created xsi:type="dcterms:W3CDTF">2022-09-12T14:59:42Z</dcterms:created>
  <dcterms:modified xsi:type="dcterms:W3CDTF">2022-09-17T17:10:54Z</dcterms:modified>
</cp:coreProperties>
</file>