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2" r:id="rId1"/>
  </p:sldMasterIdLst>
  <p:sldIdLst>
    <p:sldId id="256" r:id="rId2"/>
    <p:sldId id="257" r:id="rId3"/>
    <p:sldId id="266" r:id="rId4"/>
    <p:sldId id="258" r:id="rId5"/>
    <p:sldId id="259" r:id="rId6"/>
    <p:sldId id="260" r:id="rId7"/>
    <p:sldId id="262" r:id="rId8"/>
    <p:sldId id="269" r:id="rId9"/>
    <p:sldId id="267" r:id="rId10"/>
    <p:sldId id="264" r:id="rId11"/>
    <p:sldId id="265" r:id="rId12"/>
    <p:sldId id="26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29" autoAdjust="0"/>
    <p:restoredTop sz="92031" autoAdjust="0"/>
  </p:normalViewPr>
  <p:slideViewPr>
    <p:cSldViewPr snapToGrid="0">
      <p:cViewPr varScale="1">
        <p:scale>
          <a:sx n="48" d="100"/>
          <a:sy n="48" d="100"/>
        </p:scale>
        <p:origin x="708" y="36"/>
      </p:cViewPr>
      <p:guideLst/>
    </p:cSldViewPr>
  </p:slideViewPr>
  <p:outlineViewPr>
    <p:cViewPr>
      <p:scale>
        <a:sx n="33" d="100"/>
        <a:sy n="33" d="100"/>
      </p:scale>
      <p:origin x="0" y="-289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67470011"/>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1090847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00129280"/>
      </p:ext>
    </p:extLst>
  </p:cSld>
  <p:clrMapOvr>
    <a:masterClrMapping/>
  </p:clrMapOvr>
  <p:transition spd="slow">
    <p:push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08845178"/>
      </p:ext>
    </p:extLst>
  </p:cSld>
  <p:clrMapOvr>
    <a:masterClrMapping/>
  </p:clrMapOvr>
  <p:transition spd="slow">
    <p:push di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37109334"/>
      </p:ext>
    </p:extLst>
  </p:cSld>
  <p:clrMapOvr>
    <a:masterClrMapping/>
  </p:clrMapOvr>
  <p:transition spd="slow">
    <p:push dir="u"/>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33641573"/>
      </p:ext>
    </p:extLst>
  </p:cSld>
  <p:clrMapOvr>
    <a:masterClrMapping/>
  </p:clrMapOvr>
  <p:transition spd="slow">
    <p:push dir="u"/>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3/9/2023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417114982"/>
      </p:ext>
    </p:extLst>
  </p:cSld>
  <p:clrMapOvr>
    <a:masterClrMapping/>
  </p:clrMapOvr>
  <p:transition spd="slow">
    <p:push dir="u"/>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70728755"/>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51925033"/>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44153563"/>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3/9/2023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1794798276"/>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29402873"/>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3/9/2023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82465963"/>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3/9/2023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14198865"/>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3/9/2023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3820539704"/>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2980893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8"/>
          <a:srcRect/>
          <a:tile tx="0" ty="0" sx="100000" sy="100000" flip="none" algn="tl"/>
        </a:blipFill>
        <a:effectLst/>
      </p:bgPr>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3/9/2023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76538711"/>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 id="2147483716" r:id="rId14"/>
    <p:sldLayoutId id="2147483717" r:id="rId15"/>
    <p:sldLayoutId id="2147483718" r:id="rId16"/>
  </p:sldLayoutIdLst>
  <p:transition spd="slow">
    <p:push dir="u"/>
  </p:transition>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Arial Black" panose="020B0A04020102020204" pitchFamily="34" charset="0"/>
              </a:rPr>
              <a:t>INTERNATIONAL WOMEN’S DAY (MARCH 8, 2023)</a:t>
            </a:r>
            <a:endParaRPr lang="en-US" dirty="0">
              <a:latin typeface="Arial Black" panose="020B0A04020102020204" pitchFamily="34" charset="0"/>
            </a:endParaRPr>
          </a:p>
        </p:txBody>
      </p:sp>
      <p:sp>
        <p:nvSpPr>
          <p:cNvPr id="3" name="Subtitle 2"/>
          <p:cNvSpPr>
            <a:spLocks noGrp="1"/>
          </p:cNvSpPr>
          <p:nvPr>
            <p:ph type="subTitle" idx="1"/>
          </p:nvPr>
        </p:nvSpPr>
        <p:spPr>
          <a:xfrm>
            <a:off x="1982555" y="4050836"/>
            <a:ext cx="7766936" cy="1096899"/>
          </a:xfrm>
        </p:spPr>
        <p:txBody>
          <a:bodyPr>
            <a:noAutofit/>
          </a:bodyPr>
          <a:lstStyle/>
          <a:p>
            <a:r>
              <a:rPr lang="en-US" sz="2000" b="1" dirty="0" smtClean="0"/>
              <a:t>THEME: EMBRACING EQUITY THROUGH INNOVATION AND TECHNOLOGY BEING A SPEECH PRESENTED AT ST MATHIAS ANGLICAN SECONDARY SCHOOL, ALAGBAKA, AKURE</a:t>
            </a:r>
            <a:r>
              <a:rPr lang="en-US" sz="2000" dirty="0" smtClean="0"/>
              <a:t>.</a:t>
            </a:r>
          </a:p>
          <a:p>
            <a:r>
              <a:rPr lang="en-US" sz="2000" dirty="0" smtClean="0"/>
              <a:t>PRESENTED BY TPL (MRS)  JONGBO ENIOLA AGNES </a:t>
            </a:r>
            <a:endParaRPr lang="en-US" sz="2000" dirty="0"/>
          </a:p>
        </p:txBody>
      </p:sp>
    </p:spTree>
    <p:extLst>
      <p:ext uri="{BB962C8B-B14F-4D97-AF65-F5344CB8AC3E}">
        <p14:creationId xmlns:p14="http://schemas.microsoft.com/office/powerpoint/2010/main" val="231420995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58417"/>
            <a:ext cx="8596668" cy="1040031"/>
          </a:xfrm>
        </p:spPr>
        <p:txBody>
          <a:bodyPr/>
          <a:lstStyle/>
          <a:p>
            <a:r>
              <a:rPr lang="en-US" dirty="0" smtClean="0">
                <a:latin typeface="Arial Black" panose="020B0A04020102020204" pitchFamily="34" charset="0"/>
              </a:rPr>
              <a:t>In conclusion…..</a:t>
            </a:r>
            <a:endParaRPr lang="en-US" dirty="0">
              <a:latin typeface="Arial Black" panose="020B0A04020102020204" pitchFamily="34" charset="0"/>
            </a:endParaRPr>
          </a:p>
        </p:txBody>
      </p:sp>
      <p:sp>
        <p:nvSpPr>
          <p:cNvPr id="3" name="Content Placeholder 2"/>
          <p:cNvSpPr>
            <a:spLocks noGrp="1"/>
          </p:cNvSpPr>
          <p:nvPr>
            <p:ph idx="1"/>
          </p:nvPr>
        </p:nvSpPr>
        <p:spPr>
          <a:xfrm>
            <a:off x="399038" y="616226"/>
            <a:ext cx="11368892" cy="6838121"/>
          </a:xfrm>
        </p:spPr>
        <p:txBody>
          <a:bodyPr>
            <a:noAutofit/>
          </a:bodyPr>
          <a:lstStyle/>
          <a:p>
            <a:pPr>
              <a:buFont typeface="Wingdings" panose="05000000000000000000" pitchFamily="2" charset="2"/>
              <a:buChar char="v"/>
            </a:pPr>
            <a:r>
              <a:rPr lang="en-US" sz="2000" dirty="0" smtClean="0">
                <a:latin typeface="Arial Black" panose="020B0A04020102020204" pitchFamily="34" charset="0"/>
              </a:rPr>
              <a:t>Embracing equity lies with us as educators, parents, change-agents to ensure a journey of integrated anti-bias, anti-racist education for every child</a:t>
            </a:r>
          </a:p>
          <a:p>
            <a:pPr>
              <a:buFont typeface="Wingdings" panose="05000000000000000000" pitchFamily="2" charset="2"/>
              <a:buChar char="v"/>
            </a:pPr>
            <a:r>
              <a:rPr lang="en-US" sz="2000" dirty="0" smtClean="0">
                <a:latin typeface="Arial Black" panose="020B0A04020102020204" pitchFamily="34" charset="0"/>
              </a:rPr>
              <a:t>Each child should have the required access to technology and innovation to thrive </a:t>
            </a:r>
          </a:p>
          <a:p>
            <a:pPr>
              <a:buFont typeface="Wingdings" panose="05000000000000000000" pitchFamily="2" charset="2"/>
              <a:buChar char="v"/>
            </a:pPr>
            <a:r>
              <a:rPr lang="en-US" sz="2000" dirty="0" smtClean="0">
                <a:latin typeface="Arial Black" panose="020B0A04020102020204" pitchFamily="34" charset="0"/>
              </a:rPr>
              <a:t>Blended learning should be incorporated in the schools</a:t>
            </a:r>
          </a:p>
          <a:p>
            <a:pPr>
              <a:buFont typeface="Wingdings" panose="05000000000000000000" pitchFamily="2" charset="2"/>
              <a:buChar char="v"/>
            </a:pPr>
            <a:r>
              <a:rPr lang="en-US" sz="2000" dirty="0" smtClean="0">
                <a:latin typeface="Arial Black" panose="020B0A04020102020204" pitchFamily="34" charset="0"/>
              </a:rPr>
              <a:t>Every child should be empowered to have access to education in terms of technology and have equal access to knowledge in innovative ideas</a:t>
            </a:r>
            <a:endParaRPr lang="en-US" sz="2000" dirty="0">
              <a:latin typeface="Arial Black" panose="020B0A04020102020204" pitchFamily="34" charset="0"/>
            </a:endParaRPr>
          </a:p>
          <a:p>
            <a:pPr>
              <a:buFont typeface="Wingdings" panose="05000000000000000000" pitchFamily="2" charset="2"/>
              <a:buChar char="v"/>
            </a:pPr>
            <a:r>
              <a:rPr lang="en-US" sz="2000" dirty="0" smtClean="0">
                <a:latin typeface="Arial Black" panose="020B0A04020102020204" pitchFamily="34" charset="0"/>
              </a:rPr>
              <a:t>Teachers and educators should be encouraged to embrace new ideas and technological advancement as this will boost the equity we strive for.</a:t>
            </a:r>
          </a:p>
          <a:p>
            <a:pPr>
              <a:buFont typeface="Wingdings" panose="05000000000000000000" pitchFamily="2" charset="2"/>
              <a:buChar char="v"/>
            </a:pPr>
            <a:r>
              <a:rPr lang="en-US" sz="2000" dirty="0" smtClean="0">
                <a:latin typeface="Arial Black" panose="020B0A04020102020204" pitchFamily="34" charset="0"/>
              </a:rPr>
              <a:t>We can all challenge gender stereotypes, call out discrimination, draw attention to bias and seek out inclusion.</a:t>
            </a:r>
          </a:p>
          <a:p>
            <a:pPr>
              <a:buFont typeface="Wingdings" panose="05000000000000000000" pitchFamily="2" charset="2"/>
              <a:buChar char="v"/>
            </a:pPr>
            <a:r>
              <a:rPr lang="en-US" sz="2000" dirty="0" smtClean="0">
                <a:latin typeface="Arial Black" panose="020B0A04020102020204" pitchFamily="34" charset="0"/>
              </a:rPr>
              <a:t>This is the time to strive for change and collective activism is what drives change.</a:t>
            </a:r>
          </a:p>
          <a:p>
            <a:pPr>
              <a:buFont typeface="Wingdings" panose="05000000000000000000" pitchFamily="2" charset="2"/>
              <a:buChar char="v"/>
            </a:pPr>
            <a:r>
              <a:rPr lang="en-US" sz="2000" dirty="0" smtClean="0">
                <a:latin typeface="Arial Black" panose="020B0A04020102020204" pitchFamily="34" charset="0"/>
              </a:rPr>
              <a:t>From grassroots action to wide-scale momentum, we can all embrace equity.</a:t>
            </a:r>
          </a:p>
          <a:p>
            <a:pPr>
              <a:buFont typeface="Wingdings" panose="05000000000000000000" pitchFamily="2" charset="2"/>
              <a:buChar char="v"/>
            </a:pPr>
            <a:r>
              <a:rPr lang="en-US" sz="2000" dirty="0" smtClean="0">
                <a:latin typeface="Arial Black" panose="020B0A04020102020204" pitchFamily="34" charset="0"/>
              </a:rPr>
              <a:t>When we embrace equity, we embrace diversity and we embrace inclusion</a:t>
            </a:r>
          </a:p>
          <a:p>
            <a:pPr>
              <a:buFont typeface="Wingdings" panose="05000000000000000000" pitchFamily="2" charset="2"/>
              <a:buChar char="v"/>
            </a:pPr>
            <a:r>
              <a:rPr lang="en-US" sz="2000" dirty="0" smtClean="0">
                <a:latin typeface="Arial Black" panose="020B0A04020102020204" pitchFamily="34" charset="0"/>
              </a:rPr>
              <a:t>We embrace equity to forge harmony  and unity and to help drive success for all.</a:t>
            </a:r>
          </a:p>
          <a:p>
            <a:pPr>
              <a:buFont typeface="Wingdings" panose="05000000000000000000" pitchFamily="2" charset="2"/>
              <a:buChar char="v"/>
            </a:pPr>
            <a:r>
              <a:rPr lang="en-US" sz="2000" dirty="0" smtClean="0">
                <a:latin typeface="Arial Black" panose="020B0A04020102020204" pitchFamily="34" charset="0"/>
              </a:rPr>
              <a:t>Equality is a goal and equity is the means to get there </a:t>
            </a:r>
            <a:endParaRPr lang="en-US" sz="2000" dirty="0">
              <a:latin typeface="Arial Black" panose="020B0A04020102020204" pitchFamily="34" charset="0"/>
            </a:endParaRPr>
          </a:p>
        </p:txBody>
      </p:sp>
    </p:spTree>
    <p:extLst>
      <p:ext uri="{BB962C8B-B14F-4D97-AF65-F5344CB8AC3E}">
        <p14:creationId xmlns:p14="http://schemas.microsoft.com/office/powerpoint/2010/main" val="3707868613"/>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Black" panose="020B0A04020102020204" pitchFamily="34" charset="0"/>
              </a:rPr>
              <a:t>F</a:t>
            </a:r>
            <a:r>
              <a:rPr lang="en-US" dirty="0" smtClean="0">
                <a:latin typeface="Arial Black" panose="020B0A04020102020204" pitchFamily="34" charset="0"/>
              </a:rPr>
              <a:t>inally</a:t>
            </a:r>
            <a:r>
              <a:rPr lang="en-US" dirty="0" smtClean="0"/>
              <a:t>,</a:t>
            </a:r>
            <a:endParaRPr lang="en-US" dirty="0"/>
          </a:p>
        </p:txBody>
      </p:sp>
      <p:sp>
        <p:nvSpPr>
          <p:cNvPr id="3" name="Content Placeholder 2"/>
          <p:cNvSpPr>
            <a:spLocks noGrp="1"/>
          </p:cNvSpPr>
          <p:nvPr>
            <p:ph idx="1"/>
          </p:nvPr>
        </p:nvSpPr>
        <p:spPr>
          <a:xfrm>
            <a:off x="677334" y="2160589"/>
            <a:ext cx="9911418" cy="3880773"/>
          </a:xfrm>
        </p:spPr>
        <p:txBody>
          <a:bodyPr>
            <a:normAutofit/>
          </a:bodyPr>
          <a:lstStyle/>
          <a:p>
            <a:pPr>
              <a:buFont typeface="Wingdings" panose="05000000000000000000" pitchFamily="2" charset="2"/>
              <a:buChar char="v"/>
            </a:pPr>
            <a:r>
              <a:rPr lang="en-US" sz="3600" dirty="0" smtClean="0">
                <a:latin typeface="Arial Black" panose="020B0A04020102020204" pitchFamily="34" charset="0"/>
              </a:rPr>
              <a:t>Equality is giving everyone a shoe</a:t>
            </a:r>
          </a:p>
          <a:p>
            <a:endParaRPr lang="en-US" sz="3600" dirty="0" smtClean="0">
              <a:latin typeface="Arial Black" panose="020B0A04020102020204" pitchFamily="34" charset="0"/>
            </a:endParaRPr>
          </a:p>
          <a:p>
            <a:pPr>
              <a:buFont typeface="Wingdings" panose="05000000000000000000" pitchFamily="2" charset="2"/>
              <a:buChar char="v"/>
            </a:pPr>
            <a:r>
              <a:rPr lang="en-US" sz="3600" dirty="0" smtClean="0">
                <a:latin typeface="Arial Black" panose="020B0A04020102020204" pitchFamily="34" charset="0"/>
              </a:rPr>
              <a:t>Equity is giving everyone a shoe that fits</a:t>
            </a:r>
            <a:endParaRPr lang="en-US" sz="3600" dirty="0">
              <a:latin typeface="Arial Black" panose="020B0A04020102020204" pitchFamily="34" charset="0"/>
            </a:endParaRPr>
          </a:p>
        </p:txBody>
      </p:sp>
    </p:spTree>
    <p:extLst>
      <p:ext uri="{BB962C8B-B14F-4D97-AF65-F5344CB8AC3E}">
        <p14:creationId xmlns:p14="http://schemas.microsoft.com/office/powerpoint/2010/main" val="3657941350"/>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2596895"/>
            <a:ext cx="10386906" cy="3444467"/>
          </a:xfrm>
        </p:spPr>
        <p:txBody>
          <a:bodyPr>
            <a:normAutofit/>
          </a:bodyPr>
          <a:lstStyle/>
          <a:p>
            <a:pPr marL="0" indent="0">
              <a:buNone/>
            </a:pPr>
            <a:r>
              <a:rPr lang="en-US" sz="5400" dirty="0" smtClean="0"/>
              <a:t>         	</a:t>
            </a:r>
            <a:r>
              <a:rPr lang="en-US" sz="5400" dirty="0" smtClean="0">
                <a:latin typeface="Arial Black" panose="020B0A04020102020204" pitchFamily="34" charset="0"/>
              </a:rPr>
              <a:t>THANK YOU FOR         							LISTENING</a:t>
            </a:r>
            <a:endParaRPr lang="en-US" sz="5400" dirty="0">
              <a:latin typeface="Arial Black" panose="020B0A04020102020204" pitchFamily="34" charset="0"/>
            </a:endParaRPr>
          </a:p>
        </p:txBody>
      </p:sp>
    </p:spTree>
    <p:extLst>
      <p:ext uri="{BB962C8B-B14F-4D97-AF65-F5344CB8AC3E}">
        <p14:creationId xmlns:p14="http://schemas.microsoft.com/office/powerpoint/2010/main" val="555795724"/>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Black" panose="020B0A04020102020204" pitchFamily="34" charset="0"/>
              </a:rPr>
              <a:t>PREAMBLE</a:t>
            </a:r>
            <a:endParaRPr lang="en-US" dirty="0">
              <a:latin typeface="Arial Black" panose="020B0A04020102020204" pitchFamily="34" charset="0"/>
            </a:endParaRPr>
          </a:p>
        </p:txBody>
      </p:sp>
      <p:sp>
        <p:nvSpPr>
          <p:cNvPr id="3" name="Content Placeholder 2"/>
          <p:cNvSpPr>
            <a:spLocks noGrp="1"/>
          </p:cNvSpPr>
          <p:nvPr>
            <p:ph idx="1"/>
          </p:nvPr>
        </p:nvSpPr>
        <p:spPr>
          <a:xfrm>
            <a:off x="677334" y="1133061"/>
            <a:ext cx="11070718" cy="4908301"/>
          </a:xfrm>
        </p:spPr>
        <p:txBody>
          <a:bodyPr>
            <a:noAutofit/>
          </a:bodyPr>
          <a:lstStyle/>
          <a:p>
            <a:r>
              <a:rPr lang="en-US" sz="2000" b="1" dirty="0" smtClean="0">
                <a:latin typeface="Arial Black" panose="020B0A04020102020204" pitchFamily="34" charset="0"/>
              </a:rPr>
              <a:t>It is with great pleasure and honor that I stand before you today to deliver this year’s International Women’s Day speech. Every year women across the globe gather to celebrate women’s achievement, raise awareness about discrimination, take action to drive gender parity and increase visibility while calling out inequality. International Women’s day belongs to everyone everywhere. It is inclusive and all activities are valid.</a:t>
            </a:r>
          </a:p>
          <a:p>
            <a:r>
              <a:rPr lang="en-US" sz="2000" b="1" dirty="0" smtClean="0">
                <a:latin typeface="Arial Black" panose="020B0A04020102020204" pitchFamily="34" charset="0"/>
              </a:rPr>
              <a:t>Association of Women Town Planners (AWTPN), the female wing of the Nigerian Institute of Town Planners (NITP) uses this opportunity to drive in the role of women in our physical environment. The Association is concerned with empowering women Town planners for inclusive and sustainable human capacity development that positively influences Urban and Regional settlements. Our concern is to support women Town Planners, encourage our female Urban and Regional planning students through advanced education, innovations, research, training(technology) and skill acquisition. We are also interested in developing the interest of students in secondary schools through our activity of “catch them young”</a:t>
            </a:r>
          </a:p>
        </p:txBody>
      </p:sp>
    </p:spTree>
    <p:extLst>
      <p:ext uri="{BB962C8B-B14F-4D97-AF65-F5344CB8AC3E}">
        <p14:creationId xmlns:p14="http://schemas.microsoft.com/office/powerpoint/2010/main" val="325871099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PREAMBLE CONTD.</a:t>
            </a:r>
            <a:endParaRPr lang="en-US" dirty="0"/>
          </a:p>
        </p:txBody>
      </p:sp>
      <p:sp>
        <p:nvSpPr>
          <p:cNvPr id="3" name="Content Placeholder 2"/>
          <p:cNvSpPr>
            <a:spLocks noGrp="1"/>
          </p:cNvSpPr>
          <p:nvPr>
            <p:ph idx="1"/>
          </p:nvPr>
        </p:nvSpPr>
        <p:spPr/>
        <p:txBody>
          <a:bodyPr>
            <a:normAutofit fontScale="92500" lnSpcReduction="10000"/>
          </a:bodyPr>
          <a:lstStyle/>
          <a:p>
            <a:endParaRPr lang="en-US" sz="2000" b="1" dirty="0" smtClean="0">
              <a:latin typeface="Arial Black" panose="020B0A04020102020204" pitchFamily="34" charset="0"/>
            </a:endParaRPr>
          </a:p>
          <a:p>
            <a:r>
              <a:rPr lang="en-US" sz="2000" b="1" dirty="0" smtClean="0">
                <a:latin typeface="Arial Black" panose="020B0A04020102020204" pitchFamily="34" charset="0"/>
              </a:rPr>
              <a:t>This </a:t>
            </a:r>
            <a:r>
              <a:rPr lang="en-US" sz="2000" b="1" dirty="0">
                <a:latin typeface="Arial Black" panose="020B0A04020102020204" pitchFamily="34" charset="0"/>
              </a:rPr>
              <a:t>year’s International women’s day is tagged #</a:t>
            </a:r>
            <a:r>
              <a:rPr lang="en-US" sz="2000" b="1" dirty="0" err="1" smtClean="0">
                <a:latin typeface="Arial Black" panose="020B0A04020102020204" pitchFamily="34" charset="0"/>
              </a:rPr>
              <a:t>EmbraceEquity</a:t>
            </a:r>
            <a:r>
              <a:rPr lang="en-US" sz="2000" b="1" dirty="0" smtClean="0">
                <a:latin typeface="Arial Black" panose="020B0A04020102020204" pitchFamily="34" charset="0"/>
              </a:rPr>
              <a:t> Through Innovation and Technology which </a:t>
            </a:r>
            <a:r>
              <a:rPr lang="en-US" sz="2000" b="1" dirty="0">
                <a:latin typeface="Arial Black" panose="020B0A04020102020204" pitchFamily="34" charset="0"/>
              </a:rPr>
              <a:t>stems from the S</a:t>
            </a:r>
            <a:r>
              <a:rPr lang="en-US" sz="2000" b="1" dirty="0" smtClean="0">
                <a:latin typeface="Arial Black" panose="020B0A04020102020204" pitchFamily="34" charset="0"/>
              </a:rPr>
              <a:t>ustainable </a:t>
            </a:r>
            <a:r>
              <a:rPr lang="en-US" sz="2000" b="1" dirty="0">
                <a:latin typeface="Arial Black" panose="020B0A04020102020204" pitchFamily="34" charset="0"/>
              </a:rPr>
              <a:t>D</a:t>
            </a:r>
            <a:r>
              <a:rPr lang="en-US" sz="2000" b="1" dirty="0" smtClean="0">
                <a:latin typeface="Arial Black" panose="020B0A04020102020204" pitchFamily="34" charset="0"/>
              </a:rPr>
              <a:t>evelopment </a:t>
            </a:r>
            <a:r>
              <a:rPr lang="en-US" sz="2000" b="1" dirty="0">
                <a:latin typeface="Arial Black" panose="020B0A04020102020204" pitchFamily="34" charset="0"/>
              </a:rPr>
              <a:t>G</a:t>
            </a:r>
            <a:r>
              <a:rPr lang="en-US" sz="2000" b="1" dirty="0" smtClean="0">
                <a:latin typeface="Arial Black" panose="020B0A04020102020204" pitchFamily="34" charset="0"/>
              </a:rPr>
              <a:t>oals </a:t>
            </a:r>
            <a:r>
              <a:rPr lang="en-US" sz="2000" b="1" dirty="0">
                <a:latin typeface="Arial Black" panose="020B0A04020102020204" pitchFamily="34" charset="0"/>
              </a:rPr>
              <a:t>2030. </a:t>
            </a:r>
            <a:endParaRPr lang="en-US" sz="2000" b="1" dirty="0" smtClean="0">
              <a:latin typeface="Arial Black" panose="020B0A04020102020204" pitchFamily="34" charset="0"/>
            </a:endParaRPr>
          </a:p>
          <a:p>
            <a:endParaRPr lang="en-US" sz="2000" b="1" dirty="0" smtClean="0">
              <a:latin typeface="Arial Black" panose="020B0A04020102020204" pitchFamily="34" charset="0"/>
            </a:endParaRPr>
          </a:p>
          <a:p>
            <a:endParaRPr lang="en-US" sz="2000" b="1" dirty="0">
              <a:latin typeface="Arial Black" panose="020B0A04020102020204" pitchFamily="34" charset="0"/>
            </a:endParaRPr>
          </a:p>
          <a:p>
            <a:r>
              <a:rPr lang="en-US" sz="2000" b="1" dirty="0" smtClean="0">
                <a:latin typeface="Arial Black" panose="020B0A04020102020204" pitchFamily="34" charset="0"/>
              </a:rPr>
              <a:t>This </a:t>
            </a:r>
            <a:r>
              <a:rPr lang="en-US" sz="2000" b="1" dirty="0">
                <a:latin typeface="Arial Black" panose="020B0A04020102020204" pitchFamily="34" charset="0"/>
              </a:rPr>
              <a:t>call is now more urgent or necessary because </a:t>
            </a:r>
            <a:r>
              <a:rPr lang="en-US" sz="2000" b="1" dirty="0" smtClean="0">
                <a:latin typeface="Arial Black" panose="020B0A04020102020204" pitchFamily="34" charset="0"/>
              </a:rPr>
              <a:t>there </a:t>
            </a:r>
            <a:r>
              <a:rPr lang="en-US" sz="2000" b="1" dirty="0">
                <a:latin typeface="Arial Black" panose="020B0A04020102020204" pitchFamily="34" charset="0"/>
              </a:rPr>
              <a:t>is need to raise the awareness of the need to embrace Equity and to help forge positive change for the </a:t>
            </a:r>
            <a:r>
              <a:rPr lang="en-US" sz="2000" b="1" dirty="0" smtClean="0">
                <a:latin typeface="Arial Black" panose="020B0A04020102020204" pitchFamily="34" charset="0"/>
              </a:rPr>
              <a:t>women and the underrepresented. </a:t>
            </a:r>
            <a:r>
              <a:rPr lang="en-US" sz="2000" b="1" dirty="0">
                <a:latin typeface="Arial Black" panose="020B0A04020102020204" pitchFamily="34" charset="0"/>
              </a:rPr>
              <a:t>It is time to educate friends, family, colleagues and the community on the need </a:t>
            </a:r>
            <a:r>
              <a:rPr lang="en-US" sz="2000" b="1" dirty="0" smtClean="0">
                <a:latin typeface="Arial Black" panose="020B0A04020102020204" pitchFamily="34" charset="0"/>
              </a:rPr>
              <a:t>to Embrace </a:t>
            </a:r>
            <a:r>
              <a:rPr lang="en-US" sz="2000" b="1" dirty="0">
                <a:latin typeface="Arial Black" panose="020B0A04020102020204" pitchFamily="34" charset="0"/>
              </a:rPr>
              <a:t>Equity.</a:t>
            </a:r>
          </a:p>
          <a:p>
            <a:endParaRPr lang="en-US" dirty="0"/>
          </a:p>
        </p:txBody>
      </p:sp>
    </p:spTree>
    <p:extLst>
      <p:ext uri="{BB962C8B-B14F-4D97-AF65-F5344CB8AC3E}">
        <p14:creationId xmlns:p14="http://schemas.microsoft.com/office/powerpoint/2010/main" val="18712084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Black" panose="020B0A04020102020204" pitchFamily="34" charset="0"/>
              </a:rPr>
              <a:t>What is Equity?</a:t>
            </a:r>
            <a:endParaRPr lang="en-US" dirty="0">
              <a:latin typeface="Arial Black" panose="020B0A04020102020204" pitchFamily="34" charset="0"/>
            </a:endParaRPr>
          </a:p>
        </p:txBody>
      </p:sp>
      <p:sp>
        <p:nvSpPr>
          <p:cNvPr id="3" name="Content Placeholder 2"/>
          <p:cNvSpPr>
            <a:spLocks noGrp="1"/>
          </p:cNvSpPr>
          <p:nvPr>
            <p:ph idx="1"/>
          </p:nvPr>
        </p:nvSpPr>
        <p:spPr>
          <a:xfrm>
            <a:off x="677334" y="1609345"/>
            <a:ext cx="10917258" cy="4432018"/>
          </a:xfrm>
        </p:spPr>
        <p:txBody>
          <a:bodyPr>
            <a:noAutofit/>
          </a:bodyPr>
          <a:lstStyle/>
          <a:p>
            <a:pPr>
              <a:buFont typeface="Wingdings" panose="05000000000000000000" pitchFamily="2" charset="2"/>
              <a:buChar char="v"/>
            </a:pPr>
            <a:r>
              <a:rPr lang="en-US" sz="2000" b="1" dirty="0">
                <a:latin typeface="Arial Black" panose="020B0A04020102020204" pitchFamily="34" charset="0"/>
              </a:rPr>
              <a:t>Equity can be defined as giving everyone what they need to be successful. It is not giving everyone the exact same thing </a:t>
            </a:r>
            <a:r>
              <a:rPr lang="en-US" sz="2000" b="1" dirty="0" smtClean="0">
                <a:latin typeface="Arial Black" panose="020B0A04020102020204" pitchFamily="34" charset="0"/>
              </a:rPr>
              <a:t> </a:t>
            </a:r>
            <a:r>
              <a:rPr lang="en-US" sz="2000" b="1" dirty="0">
                <a:latin typeface="Arial Black" panose="020B0A04020102020204" pitchFamily="34" charset="0"/>
              </a:rPr>
              <a:t>because it understands that </a:t>
            </a:r>
            <a:r>
              <a:rPr lang="en-US" sz="2000" b="1" dirty="0" smtClean="0">
                <a:latin typeface="Arial Black" panose="020B0A04020102020204" pitchFamily="34" charset="0"/>
              </a:rPr>
              <a:t>if you gave the same resources to every student, some may still be at a disadvantage. </a:t>
            </a:r>
            <a:endParaRPr lang="en-US" sz="2000" b="1" dirty="0">
              <a:latin typeface="Arial Black" panose="020B0A04020102020204" pitchFamily="34" charset="0"/>
            </a:endParaRPr>
          </a:p>
          <a:p>
            <a:pPr marL="0" indent="0">
              <a:buNone/>
            </a:pPr>
            <a:endParaRPr lang="en-US" sz="2000" b="1" dirty="0">
              <a:latin typeface="Arial Black" panose="020B0A04020102020204" pitchFamily="34" charset="0"/>
            </a:endParaRPr>
          </a:p>
          <a:p>
            <a:pPr>
              <a:buFont typeface="Wingdings" panose="05000000000000000000" pitchFamily="2" charset="2"/>
              <a:buChar char="v"/>
            </a:pPr>
            <a:r>
              <a:rPr lang="en-US" sz="2000" b="1" dirty="0" smtClean="0">
                <a:latin typeface="Arial Black" panose="020B0A04020102020204" pitchFamily="34" charset="0"/>
              </a:rPr>
              <a:t>Equity recognizes the peculiarity of each person(student), it understands that each student is different and has different circumstances. It therefore allocates the exact resources and opportunities needed to reach an equal outcome. </a:t>
            </a:r>
          </a:p>
        </p:txBody>
      </p:sp>
    </p:spTree>
    <p:extLst>
      <p:ext uri="{BB962C8B-B14F-4D97-AF65-F5344CB8AC3E}">
        <p14:creationId xmlns:p14="http://schemas.microsoft.com/office/powerpoint/2010/main" val="1588858299"/>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70688"/>
            <a:ext cx="8596668" cy="1320800"/>
          </a:xfrm>
        </p:spPr>
        <p:txBody>
          <a:bodyPr/>
          <a:lstStyle/>
          <a:p>
            <a:r>
              <a:rPr lang="en-US" b="1" dirty="0" smtClean="0">
                <a:latin typeface="Arial Black" panose="020B0A04020102020204" pitchFamily="34" charset="0"/>
              </a:rPr>
              <a:t>Is Equality the same as Equity?</a:t>
            </a:r>
            <a:endParaRPr lang="en-US" b="1" dirty="0">
              <a:latin typeface="Arial Black" panose="020B0A04020102020204" pitchFamily="34" charset="0"/>
            </a:endParaRPr>
          </a:p>
        </p:txBody>
      </p:sp>
      <p:sp>
        <p:nvSpPr>
          <p:cNvPr id="3" name="Content Placeholder 2"/>
          <p:cNvSpPr>
            <a:spLocks noGrp="1"/>
          </p:cNvSpPr>
          <p:nvPr>
            <p:ph idx="1"/>
          </p:nvPr>
        </p:nvSpPr>
        <p:spPr>
          <a:xfrm>
            <a:off x="677334" y="1152145"/>
            <a:ext cx="10460058" cy="4889218"/>
          </a:xfrm>
        </p:spPr>
        <p:txBody>
          <a:bodyPr>
            <a:normAutofit/>
          </a:bodyPr>
          <a:lstStyle/>
          <a:p>
            <a:pPr>
              <a:buFont typeface="Wingdings" panose="05000000000000000000" pitchFamily="2" charset="2"/>
              <a:buChar char="v"/>
            </a:pPr>
            <a:r>
              <a:rPr lang="en-US" sz="2000" b="1" dirty="0" smtClean="0">
                <a:latin typeface="Arial Black" panose="020B0A04020102020204" pitchFamily="34" charset="0"/>
              </a:rPr>
              <a:t>Equality means each individual or group is given equal or the same resources and opportunities. Cite examples</a:t>
            </a:r>
          </a:p>
          <a:p>
            <a:pPr marL="0" indent="0">
              <a:buNone/>
            </a:pPr>
            <a:endParaRPr lang="en-US" sz="2000" dirty="0" smtClean="0">
              <a:latin typeface="Arial Black" panose="020B0A04020102020204" pitchFamily="34" charset="0"/>
            </a:endParaRPr>
          </a:p>
          <a:p>
            <a:endParaRPr lang="en-US" sz="2000" dirty="0">
              <a:latin typeface="Arial Black" panose="020B0A04020102020204" pitchFamily="34" charset="0"/>
            </a:endParaRPr>
          </a:p>
          <a:p>
            <a:pPr>
              <a:buFont typeface="Wingdings" panose="05000000000000000000" pitchFamily="2" charset="2"/>
              <a:buChar char="v"/>
            </a:pPr>
            <a:r>
              <a:rPr lang="en-US" sz="2000" dirty="0" smtClean="0">
                <a:latin typeface="Arial Black" panose="020B0A04020102020204" pitchFamily="34" charset="0"/>
              </a:rPr>
              <a:t>Equity on the other hand believes in giving each student exactly what they need. It believes that education should be able to meet children where they are. </a:t>
            </a:r>
            <a:endParaRPr lang="en-US" sz="2000" dirty="0">
              <a:latin typeface="Arial Black" panose="020B0A04020102020204" pitchFamily="34" charset="0"/>
            </a:endParaRPr>
          </a:p>
        </p:txBody>
      </p:sp>
    </p:spTree>
    <p:extLst>
      <p:ext uri="{BB962C8B-B14F-4D97-AF65-F5344CB8AC3E}">
        <p14:creationId xmlns:p14="http://schemas.microsoft.com/office/powerpoint/2010/main" val="4232153310"/>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74320"/>
            <a:ext cx="8596668" cy="530352"/>
          </a:xfrm>
        </p:spPr>
        <p:txBody>
          <a:bodyPr>
            <a:normAutofit fontScale="90000"/>
          </a:bodyPr>
          <a:lstStyle/>
          <a:p>
            <a:r>
              <a:rPr lang="en-US" dirty="0" smtClean="0">
                <a:latin typeface="Arial Black" panose="020B0A04020102020204" pitchFamily="34" charset="0"/>
              </a:rPr>
              <a:t>STANDPOINT OF EQUITY</a:t>
            </a:r>
            <a:endParaRPr lang="en-US" dirty="0">
              <a:latin typeface="Arial Black" panose="020B0A04020102020204" pitchFamily="34" charset="0"/>
            </a:endParaRPr>
          </a:p>
        </p:txBody>
      </p:sp>
      <p:sp>
        <p:nvSpPr>
          <p:cNvPr id="3" name="Content Placeholder 2"/>
          <p:cNvSpPr>
            <a:spLocks noGrp="1"/>
          </p:cNvSpPr>
          <p:nvPr>
            <p:ph idx="1"/>
          </p:nvPr>
        </p:nvSpPr>
        <p:spPr>
          <a:xfrm>
            <a:off x="677334" y="969265"/>
            <a:ext cx="11155002" cy="5303520"/>
          </a:xfrm>
        </p:spPr>
        <p:txBody>
          <a:bodyPr>
            <a:noAutofit/>
          </a:bodyPr>
          <a:lstStyle/>
          <a:p>
            <a:endParaRPr lang="en-US" sz="2400" dirty="0" smtClean="0">
              <a:latin typeface="Arial Black" panose="020B0A04020102020204" pitchFamily="34" charset="0"/>
            </a:endParaRPr>
          </a:p>
          <a:p>
            <a:pPr>
              <a:buFont typeface="Wingdings" panose="05000000000000000000" pitchFamily="2" charset="2"/>
              <a:buChar char="v"/>
            </a:pPr>
            <a:r>
              <a:rPr lang="en-US" sz="2000" dirty="0" smtClean="0">
                <a:latin typeface="Arial Black" panose="020B0A04020102020204" pitchFamily="34" charset="0"/>
              </a:rPr>
              <a:t>Equity acknowledges that students (people) do not begin life in the same place and that circumstances may make it more difficult for some to achieve the same goals.   </a:t>
            </a:r>
          </a:p>
          <a:p>
            <a:pPr>
              <a:buFont typeface="Wingdings" panose="05000000000000000000" pitchFamily="2" charset="2"/>
              <a:buChar char="v"/>
            </a:pPr>
            <a:r>
              <a:rPr lang="en-US" sz="2000" dirty="0" smtClean="0">
                <a:latin typeface="Arial Black" panose="020B0A04020102020204" pitchFamily="34" charset="0"/>
              </a:rPr>
              <a:t>It takes time to identify what each student need to achieve success. (</a:t>
            </a:r>
            <a:r>
              <a:rPr lang="en-US" sz="2000" dirty="0" err="1" smtClean="0">
                <a:latin typeface="Arial Black" panose="020B0A04020102020204" pitchFamily="34" charset="0"/>
              </a:rPr>
              <a:t>e.g</a:t>
            </a:r>
            <a:r>
              <a:rPr lang="en-US" sz="2000" dirty="0" smtClean="0">
                <a:latin typeface="Arial Black" panose="020B0A04020102020204" pitchFamily="34" charset="0"/>
              </a:rPr>
              <a:t> support of the rich </a:t>
            </a:r>
            <a:r>
              <a:rPr lang="en-US" sz="2000" dirty="0" err="1" smtClean="0">
                <a:latin typeface="Arial Black" panose="020B0A04020102020204" pitchFamily="34" charset="0"/>
              </a:rPr>
              <a:t>vs</a:t>
            </a:r>
            <a:r>
              <a:rPr lang="en-US" sz="2000" dirty="0" smtClean="0">
                <a:latin typeface="Arial Black" panose="020B0A04020102020204" pitchFamily="34" charset="0"/>
              </a:rPr>
              <a:t> poor)</a:t>
            </a:r>
          </a:p>
          <a:p>
            <a:pPr>
              <a:buFont typeface="Wingdings" panose="05000000000000000000" pitchFamily="2" charset="2"/>
              <a:buChar char="v"/>
            </a:pPr>
            <a:r>
              <a:rPr lang="en-US" sz="2000" dirty="0" smtClean="0">
                <a:latin typeface="Arial Black" panose="020B0A04020102020204" pitchFamily="34" charset="0"/>
              </a:rPr>
              <a:t>Equity is saying we are going to give each student what they need to succeed.</a:t>
            </a:r>
          </a:p>
          <a:p>
            <a:pPr>
              <a:buFont typeface="Wingdings" panose="05000000000000000000" pitchFamily="2" charset="2"/>
              <a:buChar char="v"/>
            </a:pPr>
            <a:r>
              <a:rPr lang="en-US" sz="2000" dirty="0" smtClean="0">
                <a:latin typeface="Arial Black" panose="020B0A04020102020204" pitchFamily="34" charset="0"/>
              </a:rPr>
              <a:t>Because the ultimate goal to equity is to ensure the success of each student.</a:t>
            </a:r>
          </a:p>
          <a:p>
            <a:pPr marL="0" indent="0">
              <a:buNone/>
            </a:pPr>
            <a:r>
              <a:rPr lang="en-US" sz="2000" dirty="0" smtClean="0">
                <a:latin typeface="Arial Black" panose="020B0A04020102020204" pitchFamily="34" charset="0"/>
              </a:rPr>
              <a:t>Example of </a:t>
            </a:r>
            <a:r>
              <a:rPr lang="en-US" sz="2000" dirty="0">
                <a:latin typeface="Arial Black" panose="020B0A04020102020204" pitchFamily="34" charset="0"/>
              </a:rPr>
              <a:t>F</a:t>
            </a:r>
            <a:r>
              <a:rPr lang="en-US" sz="2000" dirty="0" smtClean="0">
                <a:latin typeface="Arial Black" panose="020B0A04020102020204" pitchFamily="34" charset="0"/>
              </a:rPr>
              <a:t>our children from a parent with different career path.</a:t>
            </a:r>
          </a:p>
        </p:txBody>
      </p:sp>
    </p:spTree>
    <p:extLst>
      <p:ext uri="{BB962C8B-B14F-4D97-AF65-F5344CB8AC3E}">
        <p14:creationId xmlns:p14="http://schemas.microsoft.com/office/powerpoint/2010/main" val="3911675312"/>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018032"/>
          </a:xfrm>
        </p:spPr>
        <p:style>
          <a:lnRef idx="2">
            <a:schemeClr val="dk1">
              <a:shade val="50000"/>
            </a:schemeClr>
          </a:lnRef>
          <a:fillRef idx="1">
            <a:schemeClr val="dk1"/>
          </a:fillRef>
          <a:effectRef idx="0">
            <a:schemeClr val="dk1"/>
          </a:effectRef>
          <a:fontRef idx="minor">
            <a:schemeClr val="lt1"/>
          </a:fontRef>
        </p:style>
        <p:txBody>
          <a:bodyPr>
            <a:normAutofit fontScale="90000"/>
          </a:bodyPr>
          <a:lstStyle/>
          <a:p>
            <a:r>
              <a:rPr lang="en-US" dirty="0">
                <a:latin typeface="Arial Black" panose="020B0A04020102020204" pitchFamily="34" charset="0"/>
              </a:rPr>
              <a:t>E</a:t>
            </a:r>
            <a:r>
              <a:rPr lang="en-US" dirty="0" smtClean="0">
                <a:latin typeface="Arial Black" panose="020B0A04020102020204" pitchFamily="34" charset="0"/>
              </a:rPr>
              <a:t>mbracing </a:t>
            </a:r>
            <a:r>
              <a:rPr lang="en-US" dirty="0">
                <a:latin typeface="Arial Black" panose="020B0A04020102020204" pitchFamily="34" charset="0"/>
              </a:rPr>
              <a:t>equity in schools through Innovation and Technology</a:t>
            </a:r>
          </a:p>
        </p:txBody>
      </p:sp>
      <p:sp>
        <p:nvSpPr>
          <p:cNvPr id="3" name="Content Placeholder 2"/>
          <p:cNvSpPr>
            <a:spLocks noGrp="1"/>
          </p:cNvSpPr>
          <p:nvPr>
            <p:ph idx="1"/>
          </p:nvPr>
        </p:nvSpPr>
        <p:spPr>
          <a:xfrm>
            <a:off x="677334" y="1930400"/>
            <a:ext cx="10770954" cy="4110963"/>
          </a:xfrm>
          <a:ln>
            <a:solidFill>
              <a:schemeClr val="bg1"/>
            </a:solidFill>
          </a:ln>
        </p:spPr>
        <p:style>
          <a:lnRef idx="2">
            <a:schemeClr val="accent1"/>
          </a:lnRef>
          <a:fillRef idx="1">
            <a:schemeClr val="lt1"/>
          </a:fillRef>
          <a:effectRef idx="0">
            <a:schemeClr val="accent1"/>
          </a:effectRef>
          <a:fontRef idx="minor">
            <a:schemeClr val="dk1"/>
          </a:fontRef>
        </p:style>
        <p:txBody>
          <a:bodyPr>
            <a:normAutofit lnSpcReduction="10000"/>
          </a:bodyPr>
          <a:lstStyle/>
          <a:p>
            <a:pPr marL="0" indent="0">
              <a:buNone/>
            </a:pPr>
            <a:r>
              <a:rPr lang="en-US" sz="2400" dirty="0" smtClean="0">
                <a:latin typeface="Arial Black" panose="020B0A04020102020204" pitchFamily="34" charset="0"/>
              </a:rPr>
              <a:t>Three pillars of innovation were identified in other to achieve Equity</a:t>
            </a:r>
          </a:p>
          <a:p>
            <a:pPr>
              <a:buFont typeface="Wingdings" panose="05000000000000000000" pitchFamily="2" charset="2"/>
              <a:buChar char="v"/>
            </a:pPr>
            <a:r>
              <a:rPr lang="en-US" sz="2400" dirty="0" smtClean="0">
                <a:latin typeface="Arial Black" panose="020B0A04020102020204" pitchFamily="34" charset="0"/>
              </a:rPr>
              <a:t>High accessible quality education for all</a:t>
            </a:r>
          </a:p>
          <a:p>
            <a:pPr>
              <a:buFont typeface="Wingdings" panose="05000000000000000000" pitchFamily="2" charset="2"/>
              <a:buChar char="v"/>
            </a:pPr>
            <a:r>
              <a:rPr lang="en-US" sz="2400" dirty="0" smtClean="0">
                <a:latin typeface="Arial Black" panose="020B0A04020102020204" pitchFamily="34" charset="0"/>
              </a:rPr>
              <a:t>Investment in science and technology by the relevant authorities</a:t>
            </a:r>
          </a:p>
          <a:p>
            <a:pPr>
              <a:buFont typeface="Wingdings" panose="05000000000000000000" pitchFamily="2" charset="2"/>
              <a:buChar char="v"/>
            </a:pPr>
            <a:r>
              <a:rPr lang="en-US" sz="2400" dirty="0" smtClean="0">
                <a:latin typeface="Arial Black" panose="020B0A04020102020204" pitchFamily="34" charset="0"/>
              </a:rPr>
              <a:t>Build a balanced economic environment </a:t>
            </a:r>
          </a:p>
          <a:p>
            <a:pPr marL="0" indent="0">
              <a:buNone/>
            </a:pPr>
            <a:r>
              <a:rPr lang="en-US" sz="2400" dirty="0" smtClean="0">
                <a:latin typeface="Arial Black" panose="020B0A04020102020204" pitchFamily="34" charset="0"/>
              </a:rPr>
              <a:t>The students should be encouraged to believe in themselves whatever may be the circumstances of their upbringing. They can become whatever the aspire to be in life through innovative ideas and technology within their reach.   </a:t>
            </a:r>
            <a:endParaRPr lang="en-US" sz="2400" dirty="0">
              <a:latin typeface="Arial Black" panose="020B0A04020102020204" pitchFamily="34" charset="0"/>
            </a:endParaRPr>
          </a:p>
        </p:txBody>
      </p:sp>
    </p:spTree>
    <p:extLst>
      <p:ext uri="{BB962C8B-B14F-4D97-AF65-F5344CB8AC3E}">
        <p14:creationId xmlns:p14="http://schemas.microsoft.com/office/powerpoint/2010/main" val="99339366"/>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Arial Black" panose="020B0A04020102020204" pitchFamily="34" charset="0"/>
              </a:rPr>
              <a:t>Road to embracing equity in schools </a:t>
            </a:r>
            <a:r>
              <a:rPr lang="en-US" dirty="0" smtClean="0">
                <a:latin typeface="Arial Black" panose="020B0A04020102020204" pitchFamily="34" charset="0"/>
              </a:rPr>
              <a:t>(Teachers, Educators </a:t>
            </a:r>
            <a:r>
              <a:rPr lang="en-US" dirty="0" err="1" smtClean="0">
                <a:latin typeface="Arial Black" panose="020B0A04020102020204" pitchFamily="34" charset="0"/>
              </a:rPr>
              <a:t>etc</a:t>
            </a:r>
            <a:r>
              <a:rPr lang="en-US" dirty="0" smtClean="0">
                <a:latin typeface="Arial Black" panose="020B0A04020102020204" pitchFamily="34" charset="0"/>
              </a:rPr>
              <a:t>)</a:t>
            </a:r>
            <a:endParaRPr lang="en-US" dirty="0"/>
          </a:p>
        </p:txBody>
      </p:sp>
      <p:sp>
        <p:nvSpPr>
          <p:cNvPr id="3" name="Content Placeholder 2"/>
          <p:cNvSpPr>
            <a:spLocks noGrp="1"/>
          </p:cNvSpPr>
          <p:nvPr>
            <p:ph idx="1"/>
          </p:nvPr>
        </p:nvSpPr>
        <p:spPr/>
        <p:txBody>
          <a:bodyPr>
            <a:normAutofit fontScale="92500" lnSpcReduction="10000"/>
          </a:bodyPr>
          <a:lstStyle/>
          <a:p>
            <a:pPr>
              <a:buFont typeface="Wingdings" panose="05000000000000000000" pitchFamily="2" charset="2"/>
              <a:buChar char="v"/>
            </a:pPr>
            <a:r>
              <a:rPr lang="en-US" sz="2000" dirty="0">
                <a:latin typeface="Arial Black" panose="020B0A04020102020204" pitchFamily="34" charset="0"/>
              </a:rPr>
              <a:t>Individuality: Recognize that all students have different needs</a:t>
            </a:r>
          </a:p>
          <a:p>
            <a:pPr>
              <a:buFont typeface="Wingdings" panose="05000000000000000000" pitchFamily="2" charset="2"/>
              <a:buChar char="v"/>
            </a:pPr>
            <a:r>
              <a:rPr lang="en-US" sz="2000" dirty="0">
                <a:latin typeface="Arial Black" panose="020B0A04020102020204" pitchFamily="34" charset="0"/>
              </a:rPr>
              <a:t>Discipline: Students should be treated the same way when it comes to disciplinary actions</a:t>
            </a:r>
          </a:p>
          <a:p>
            <a:pPr>
              <a:buFont typeface="Wingdings" panose="05000000000000000000" pitchFamily="2" charset="2"/>
              <a:buChar char="v"/>
            </a:pPr>
            <a:r>
              <a:rPr lang="en-US" sz="2000" dirty="0">
                <a:latin typeface="Arial Black" panose="020B0A04020102020204" pitchFamily="34" charset="0"/>
              </a:rPr>
              <a:t>Open mindedness: Have the right mindset devoid of biases</a:t>
            </a:r>
          </a:p>
          <a:p>
            <a:pPr>
              <a:buFont typeface="Wingdings" panose="05000000000000000000" pitchFamily="2" charset="2"/>
              <a:buChar char="v"/>
            </a:pPr>
            <a:r>
              <a:rPr lang="en-US" sz="2000" dirty="0">
                <a:latin typeface="Arial Black" panose="020B0A04020102020204" pitchFamily="34" charset="0"/>
              </a:rPr>
              <a:t>Counseling: Students should be encouraged to engage in counseling for academic help and career guidance</a:t>
            </a:r>
          </a:p>
          <a:p>
            <a:pPr>
              <a:buFont typeface="Wingdings" panose="05000000000000000000" pitchFamily="2" charset="2"/>
              <a:buChar char="v"/>
            </a:pPr>
            <a:r>
              <a:rPr lang="en-US" sz="2000" dirty="0">
                <a:latin typeface="Arial Black" panose="020B0A04020102020204" pitchFamily="34" charset="0"/>
              </a:rPr>
              <a:t>Relationships: Student-teacher relationship is very essential to achieve equity</a:t>
            </a:r>
          </a:p>
          <a:p>
            <a:pPr>
              <a:buFont typeface="Wingdings" panose="05000000000000000000" pitchFamily="2" charset="2"/>
              <a:buChar char="v"/>
            </a:pPr>
            <a:r>
              <a:rPr lang="en-US" sz="2000" dirty="0">
                <a:latin typeface="Arial Black" panose="020B0A04020102020204" pitchFamily="34" charset="0"/>
              </a:rPr>
              <a:t>Diversity in the curriculum: Innovative ideas, Pictures, </a:t>
            </a:r>
            <a:r>
              <a:rPr lang="en-US" sz="2000" dirty="0" smtClean="0">
                <a:latin typeface="Arial Black" panose="020B0A04020102020204" pitchFamily="34" charset="0"/>
              </a:rPr>
              <a:t>Illustrations should be used</a:t>
            </a:r>
            <a:endParaRPr lang="en-US" sz="2000" dirty="0">
              <a:latin typeface="Arial Black" panose="020B0A04020102020204" pitchFamily="34" charset="0"/>
            </a:endParaRPr>
          </a:p>
          <a:p>
            <a:endParaRPr lang="en-US" dirty="0"/>
          </a:p>
        </p:txBody>
      </p:sp>
    </p:spTree>
    <p:extLst>
      <p:ext uri="{BB962C8B-B14F-4D97-AF65-F5344CB8AC3E}">
        <p14:creationId xmlns:p14="http://schemas.microsoft.com/office/powerpoint/2010/main" val="1919626502"/>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Black" panose="020B0A04020102020204" pitchFamily="34" charset="0"/>
              </a:rPr>
              <a:t>Gaps in Embracing Equity in schools </a:t>
            </a:r>
            <a:endParaRPr lang="en-US" dirty="0">
              <a:latin typeface="Arial Black" panose="020B0A04020102020204" pitchFamily="34" charset="0"/>
            </a:endParaRPr>
          </a:p>
        </p:txBody>
      </p:sp>
      <p:sp>
        <p:nvSpPr>
          <p:cNvPr id="3" name="Content Placeholder 2"/>
          <p:cNvSpPr>
            <a:spLocks noGrp="1"/>
          </p:cNvSpPr>
          <p:nvPr>
            <p:ph idx="1"/>
          </p:nvPr>
        </p:nvSpPr>
        <p:spPr>
          <a:xfrm>
            <a:off x="677334" y="2160589"/>
            <a:ext cx="9509082" cy="4276787"/>
          </a:xfrm>
        </p:spPr>
        <p:txBody>
          <a:bodyPr>
            <a:normAutofit/>
          </a:bodyPr>
          <a:lstStyle/>
          <a:p>
            <a:pPr>
              <a:buFont typeface="Wingdings" panose="05000000000000000000" pitchFamily="2" charset="2"/>
              <a:buChar char="v"/>
            </a:pPr>
            <a:r>
              <a:rPr lang="en-US" sz="2800" dirty="0" smtClean="0">
                <a:latin typeface="Arial Black" panose="020B0A04020102020204" pitchFamily="34" charset="0"/>
              </a:rPr>
              <a:t>Socioeconomic background of students and teachers</a:t>
            </a:r>
          </a:p>
          <a:p>
            <a:pPr>
              <a:buFont typeface="Wingdings" panose="05000000000000000000" pitchFamily="2" charset="2"/>
              <a:buChar char="v"/>
            </a:pPr>
            <a:r>
              <a:rPr lang="en-US" sz="2800" dirty="0" smtClean="0">
                <a:latin typeface="Arial Black" panose="020B0A04020102020204" pitchFamily="34" charset="0"/>
              </a:rPr>
              <a:t>Exposure</a:t>
            </a:r>
          </a:p>
          <a:p>
            <a:pPr>
              <a:buFont typeface="Wingdings" panose="05000000000000000000" pitchFamily="2" charset="2"/>
              <a:buChar char="v"/>
            </a:pPr>
            <a:r>
              <a:rPr lang="en-US" sz="2800" dirty="0" smtClean="0">
                <a:latin typeface="Arial Black" panose="020B0A04020102020204" pitchFamily="34" charset="0"/>
              </a:rPr>
              <a:t>Parents</a:t>
            </a:r>
          </a:p>
          <a:p>
            <a:pPr>
              <a:buFont typeface="Wingdings" panose="05000000000000000000" pitchFamily="2" charset="2"/>
              <a:buChar char="v"/>
            </a:pPr>
            <a:r>
              <a:rPr lang="en-US" sz="2800" dirty="0" smtClean="0">
                <a:latin typeface="Arial Black" panose="020B0A04020102020204" pitchFamily="34" charset="0"/>
              </a:rPr>
              <a:t>Funding</a:t>
            </a:r>
          </a:p>
          <a:p>
            <a:pPr>
              <a:buFont typeface="Wingdings" panose="05000000000000000000" pitchFamily="2" charset="2"/>
              <a:buChar char="v"/>
            </a:pPr>
            <a:r>
              <a:rPr lang="en-US" sz="2800" dirty="0" smtClean="0">
                <a:latin typeface="Arial Black" panose="020B0A04020102020204" pitchFamily="34" charset="0"/>
              </a:rPr>
              <a:t>Mindset</a:t>
            </a:r>
          </a:p>
          <a:p>
            <a:pPr marL="0" indent="0">
              <a:buNone/>
            </a:pPr>
            <a:r>
              <a:rPr lang="en-US" sz="2800" dirty="0" smtClean="0">
                <a:latin typeface="Arial Black" panose="020B0A04020102020204" pitchFamily="34" charset="0"/>
              </a:rPr>
              <a:t>All these must be put aside permanently to #</a:t>
            </a:r>
            <a:r>
              <a:rPr lang="en-US" sz="2800" dirty="0" err="1" smtClean="0">
                <a:latin typeface="Arial Black" panose="020B0A04020102020204" pitchFamily="34" charset="0"/>
              </a:rPr>
              <a:t>EmbraceEquity</a:t>
            </a:r>
            <a:endParaRPr lang="en-US" sz="2800" dirty="0">
              <a:latin typeface="Arial Black" panose="020B0A04020102020204" pitchFamily="34" charset="0"/>
            </a:endParaRPr>
          </a:p>
        </p:txBody>
      </p:sp>
    </p:spTree>
    <p:extLst>
      <p:ext uri="{BB962C8B-B14F-4D97-AF65-F5344CB8AC3E}">
        <p14:creationId xmlns:p14="http://schemas.microsoft.com/office/powerpoint/2010/main" val="1001667311"/>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784</TotalTime>
  <Words>930</Words>
  <Application>Microsoft Office PowerPoint</Application>
  <PresentationFormat>Widescreen</PresentationFormat>
  <Paragraphs>65</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Arial Black</vt:lpstr>
      <vt:lpstr>Trebuchet MS</vt:lpstr>
      <vt:lpstr>Wingdings</vt:lpstr>
      <vt:lpstr>Wingdings 3</vt:lpstr>
      <vt:lpstr>Facet</vt:lpstr>
      <vt:lpstr>INTERNATIONAL WOMEN’S DAY (MARCH 8, 2023)</vt:lpstr>
      <vt:lpstr>PREAMBLE</vt:lpstr>
      <vt:lpstr>PREAMBLE CONTD.</vt:lpstr>
      <vt:lpstr>What is Equity?</vt:lpstr>
      <vt:lpstr>Is Equality the same as Equity?</vt:lpstr>
      <vt:lpstr>STANDPOINT OF EQUITY</vt:lpstr>
      <vt:lpstr>Embracing equity in schools through Innovation and Technology</vt:lpstr>
      <vt:lpstr>Road to embracing equity in schools (Teachers, Educators etc)</vt:lpstr>
      <vt:lpstr>Gaps in Embracing Equity in schools </vt:lpstr>
      <vt:lpstr>In conclusion…..</vt:lpstr>
      <vt:lpstr>Finally,</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WOMEN’S DAY 2023(MARCH 8, 2023)</dc:title>
  <dc:creator>USER</dc:creator>
  <cp:lastModifiedBy>USER</cp:lastModifiedBy>
  <cp:revision>83</cp:revision>
  <dcterms:created xsi:type="dcterms:W3CDTF">2023-03-06T16:35:14Z</dcterms:created>
  <dcterms:modified xsi:type="dcterms:W3CDTF">2023-03-09T09:10:53Z</dcterms:modified>
</cp:coreProperties>
</file>